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Canva Sans Bold" charset="1" panose="020B0803030501040103"/>
      <p:regular r:id="rId27"/>
    </p:embeddedFont>
    <p:embeddedFont>
      <p:font typeface="HK Grotesk Pro" charset="1" panose="00000500000000000000"/>
      <p:regular r:id="rId28"/>
    </p:embeddedFont>
    <p:embeddedFont>
      <p:font typeface="HK Grotesk Pro Bold" charset="1" panose="00000800000000000000"/>
      <p:regular r:id="rId29"/>
    </p:embeddedFont>
    <p:embeddedFont>
      <p:font typeface="HK Grotesk Pro Semi-Bold" charset="1" panose="00000700000000000000"/>
      <p:regular r:id="rId30"/>
    </p:embeddedFont>
    <p:embeddedFont>
      <p:font typeface="HK Grotesk Bold"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389" t="0" r="-18389" b="0"/>
            </a:stretch>
          </a:blipFill>
        </p:spPr>
      </p:sp>
      <p:sp>
        <p:nvSpPr>
          <p:cNvPr name="Freeform 3" id="3"/>
          <p:cNvSpPr/>
          <p:nvPr/>
        </p:nvSpPr>
        <p:spPr>
          <a:xfrm flipH="false" flipV="false" rot="0">
            <a:off x="1028700" y="1028700"/>
            <a:ext cx="503760" cy="503760"/>
          </a:xfrm>
          <a:custGeom>
            <a:avLst/>
            <a:gdLst/>
            <a:ahLst/>
            <a:cxnLst/>
            <a:rect r="r" b="b" t="t" l="l"/>
            <a:pathLst>
              <a:path h="503760" w="503760">
                <a:moveTo>
                  <a:pt x="0" y="0"/>
                </a:moveTo>
                <a:lnTo>
                  <a:pt x="503760" y="0"/>
                </a:lnTo>
                <a:lnTo>
                  <a:pt x="503760" y="503760"/>
                </a:lnTo>
                <a:lnTo>
                  <a:pt x="0" y="503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432548" y="3500438"/>
            <a:ext cx="10826752" cy="2190750"/>
          </a:xfrm>
          <a:prstGeom prst="rect">
            <a:avLst/>
          </a:prstGeom>
        </p:spPr>
        <p:txBody>
          <a:bodyPr anchor="t" rtlCol="false" tIns="0" lIns="0" bIns="0" rIns="0">
            <a:spAutoFit/>
          </a:bodyPr>
          <a:lstStyle/>
          <a:p>
            <a:pPr algn="l">
              <a:lnSpc>
                <a:spcPts val="8640"/>
              </a:lnSpc>
            </a:pPr>
            <a:r>
              <a:rPr lang="en-US" sz="7200" b="true">
                <a:solidFill>
                  <a:srgbClr val="FFFFFF"/>
                </a:solidFill>
                <a:latin typeface="Canva Sans Bold"/>
                <a:ea typeface="Canva Sans Bold"/>
                <a:cs typeface="Canva Sans Bold"/>
                <a:sym typeface="Canva Sans Bold"/>
              </a:rPr>
              <a:t>AIML Capstone - Sales Forecasting</a:t>
            </a:r>
          </a:p>
        </p:txBody>
      </p:sp>
      <p:grpSp>
        <p:nvGrpSpPr>
          <p:cNvPr name="Group 5" id="5"/>
          <p:cNvGrpSpPr/>
          <p:nvPr/>
        </p:nvGrpSpPr>
        <p:grpSpPr>
          <a:xfrm rot="0">
            <a:off x="0" y="8858156"/>
            <a:ext cx="18288000" cy="1428844"/>
            <a:chOff x="0" y="0"/>
            <a:chExt cx="4816593" cy="376321"/>
          </a:xfrm>
        </p:grpSpPr>
        <p:sp>
          <p:nvSpPr>
            <p:cNvPr name="Freeform 6" id="6"/>
            <p:cNvSpPr/>
            <p:nvPr/>
          </p:nvSpPr>
          <p:spPr>
            <a:xfrm flipH="false" flipV="false" rot="0">
              <a:off x="0" y="0"/>
              <a:ext cx="4816592" cy="376321"/>
            </a:xfrm>
            <a:custGeom>
              <a:avLst/>
              <a:gdLst/>
              <a:ahLst/>
              <a:cxnLst/>
              <a:rect r="r" b="b" t="t" l="l"/>
              <a:pathLst>
                <a:path h="376321" w="4816592">
                  <a:moveTo>
                    <a:pt x="0" y="0"/>
                  </a:moveTo>
                  <a:lnTo>
                    <a:pt x="4816592" y="0"/>
                  </a:lnTo>
                  <a:lnTo>
                    <a:pt x="4816592" y="376321"/>
                  </a:lnTo>
                  <a:lnTo>
                    <a:pt x="0" y="376321"/>
                  </a:lnTo>
                  <a:close/>
                </a:path>
              </a:pathLst>
            </a:custGeom>
            <a:solidFill>
              <a:srgbClr val="FFFFFF"/>
            </a:solidFill>
          </p:spPr>
        </p:sp>
        <p:sp>
          <p:nvSpPr>
            <p:cNvPr name="TextBox 7" id="7"/>
            <p:cNvSpPr txBox="true"/>
            <p:nvPr/>
          </p:nvSpPr>
          <p:spPr>
            <a:xfrm>
              <a:off x="0" y="9525"/>
              <a:ext cx="4816593" cy="366796"/>
            </a:xfrm>
            <a:prstGeom prst="rect">
              <a:avLst/>
            </a:prstGeom>
          </p:spPr>
          <p:txBody>
            <a:bodyPr anchor="ctr" rtlCol="false" tIns="50800" lIns="50800" bIns="50800" rIns="50800"/>
            <a:lstStyle/>
            <a:p>
              <a:pPr algn="ctr">
                <a:lnSpc>
                  <a:spcPts val="2879"/>
                </a:lnSpc>
              </a:pPr>
            </a:p>
          </p:txBody>
        </p:sp>
      </p:grpSp>
      <p:sp>
        <p:nvSpPr>
          <p:cNvPr name="Freeform 8" id="8"/>
          <p:cNvSpPr/>
          <p:nvPr/>
        </p:nvSpPr>
        <p:spPr>
          <a:xfrm flipH="false" flipV="false" rot="0">
            <a:off x="1868374" y="2952750"/>
            <a:ext cx="3286125" cy="3286125"/>
          </a:xfrm>
          <a:custGeom>
            <a:avLst/>
            <a:gdLst/>
            <a:ahLst/>
            <a:cxnLst/>
            <a:rect r="r" b="b" t="t" l="l"/>
            <a:pathLst>
              <a:path h="3286125" w="3286125">
                <a:moveTo>
                  <a:pt x="0" y="0"/>
                </a:moveTo>
                <a:lnTo>
                  <a:pt x="3286125" y="0"/>
                </a:lnTo>
                <a:lnTo>
                  <a:pt x="3286125" y="3286125"/>
                </a:lnTo>
                <a:lnTo>
                  <a:pt x="0" y="32861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4815240" y="1104443"/>
            <a:ext cx="2444060" cy="323850"/>
          </a:xfrm>
          <a:prstGeom prst="rect">
            <a:avLst/>
          </a:prstGeom>
        </p:spPr>
        <p:txBody>
          <a:bodyPr anchor="t" rtlCol="false" tIns="0" lIns="0" bIns="0" rIns="0">
            <a:spAutoFit/>
          </a:bodyPr>
          <a:lstStyle/>
          <a:p>
            <a:pPr algn="r">
              <a:lnSpc>
                <a:spcPts val="2520"/>
              </a:lnSpc>
            </a:pPr>
            <a:r>
              <a:rPr lang="en-US" sz="2100">
                <a:solidFill>
                  <a:srgbClr val="FFFFFF"/>
                </a:solidFill>
                <a:latin typeface="HK Grotesk Pro"/>
                <a:ea typeface="HK Grotesk Pro"/>
                <a:cs typeface="HK Grotesk Pro"/>
                <a:sym typeface="HK Grotesk Pro"/>
              </a:rPr>
              <a:t>Simplilearn</a:t>
            </a:r>
          </a:p>
        </p:txBody>
      </p:sp>
      <p:sp>
        <p:nvSpPr>
          <p:cNvPr name="TextBox 10" id="10"/>
          <p:cNvSpPr txBox="true"/>
          <p:nvPr/>
        </p:nvSpPr>
        <p:spPr>
          <a:xfrm rot="0">
            <a:off x="4235112" y="9405946"/>
            <a:ext cx="9817776" cy="323850"/>
          </a:xfrm>
          <a:prstGeom prst="rect">
            <a:avLst/>
          </a:prstGeom>
        </p:spPr>
        <p:txBody>
          <a:bodyPr anchor="t" rtlCol="false" tIns="0" lIns="0" bIns="0" rIns="0">
            <a:spAutoFit/>
          </a:bodyPr>
          <a:lstStyle/>
          <a:p>
            <a:pPr algn="ctr">
              <a:lnSpc>
                <a:spcPts val="2520"/>
              </a:lnSpc>
            </a:pPr>
            <a:r>
              <a:rPr lang="en-US" sz="2100">
                <a:solidFill>
                  <a:srgbClr val="000000"/>
                </a:solidFill>
                <a:latin typeface="HK Grotesk Pro"/>
                <a:ea typeface="HK Grotesk Pro"/>
                <a:cs typeface="HK Grotesk Pro"/>
                <a:sym typeface="HK Grotesk Pro"/>
              </a:rPr>
              <a:t>By: Sonali Kohli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028700" y="1629506"/>
            <a:ext cx="13694929" cy="5779299"/>
          </a:xfrm>
          <a:custGeom>
            <a:avLst/>
            <a:gdLst/>
            <a:ahLst/>
            <a:cxnLst/>
            <a:rect r="r" b="b" t="t" l="l"/>
            <a:pathLst>
              <a:path h="5779299" w="13694929">
                <a:moveTo>
                  <a:pt x="0" y="0"/>
                </a:moveTo>
                <a:lnTo>
                  <a:pt x="13694929" y="0"/>
                </a:lnTo>
                <a:lnTo>
                  <a:pt x="13694929" y="5779299"/>
                </a:lnTo>
                <a:lnTo>
                  <a:pt x="0" y="5779299"/>
                </a:lnTo>
                <a:lnTo>
                  <a:pt x="0" y="0"/>
                </a:lnTo>
                <a:close/>
              </a:path>
            </a:pathLst>
          </a:custGeom>
          <a:blipFill>
            <a:blip r:embed="rId2"/>
            <a:stretch>
              <a:fillRect l="-5413" t="-30979" r="0" b="-9528"/>
            </a:stretch>
          </a:blipFill>
        </p:spPr>
      </p:sp>
      <p:sp>
        <p:nvSpPr>
          <p:cNvPr name="TextBox 15" id="15"/>
          <p:cNvSpPr txBox="true"/>
          <p:nvPr/>
        </p:nvSpPr>
        <p:spPr>
          <a:xfrm rot="0">
            <a:off x="1028700" y="1028700"/>
            <a:ext cx="10832202" cy="4191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Bold"/>
                <a:ea typeface="HK Grotesk Pro Bold"/>
                <a:cs typeface="HK Grotesk Pro Bold"/>
                <a:sym typeface="HK Grotesk Pro Bold"/>
              </a:rPr>
              <a:t> Performances of the different restaurants: Over months</a:t>
            </a:r>
          </a:p>
        </p:txBody>
      </p:sp>
      <p:sp>
        <p:nvSpPr>
          <p:cNvPr name="TextBox 16" id="16"/>
          <p:cNvSpPr txBox="true"/>
          <p:nvPr/>
        </p:nvSpPr>
        <p:spPr>
          <a:xfrm rot="0">
            <a:off x="1028700" y="7589780"/>
            <a:ext cx="16465477" cy="167640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No similar patterns or trends among different restaurants. Beachfront Bar's revenues have decreased consistently from beginning of the year towards the end. On the opposite, Corner Cafe's revenues have increased from the beginning of the year towards the end.</a:t>
            </a:r>
          </a:p>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Fou Cher, Surfs up and Sweet Shack's revenues have been fluctuating all over the year.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028700" y="1786337"/>
            <a:ext cx="12609211" cy="5457025"/>
          </a:xfrm>
          <a:custGeom>
            <a:avLst/>
            <a:gdLst/>
            <a:ahLst/>
            <a:cxnLst/>
            <a:rect r="r" b="b" t="t" l="l"/>
            <a:pathLst>
              <a:path h="5457025" w="12609211">
                <a:moveTo>
                  <a:pt x="0" y="0"/>
                </a:moveTo>
                <a:lnTo>
                  <a:pt x="12609211" y="0"/>
                </a:lnTo>
                <a:lnTo>
                  <a:pt x="12609211" y="5457026"/>
                </a:lnTo>
                <a:lnTo>
                  <a:pt x="0" y="5457026"/>
                </a:lnTo>
                <a:lnTo>
                  <a:pt x="0" y="0"/>
                </a:lnTo>
                <a:close/>
              </a:path>
            </a:pathLst>
          </a:custGeom>
          <a:blipFill>
            <a:blip r:embed="rId2"/>
            <a:stretch>
              <a:fillRect l="-5664" t="-27102" r="-1060" b="-11611"/>
            </a:stretch>
          </a:blipFill>
        </p:spPr>
      </p:sp>
      <p:sp>
        <p:nvSpPr>
          <p:cNvPr name="TextBox 15" id="15"/>
          <p:cNvSpPr txBox="true"/>
          <p:nvPr/>
        </p:nvSpPr>
        <p:spPr>
          <a:xfrm rot="0">
            <a:off x="1028700" y="1028700"/>
            <a:ext cx="10832202" cy="4191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Bold"/>
                <a:ea typeface="HK Grotesk Pro Bold"/>
                <a:cs typeface="HK Grotesk Pro Bold"/>
                <a:sym typeface="HK Grotesk Pro Bold"/>
              </a:rPr>
              <a:t> Performances of the different restaurants: Over 3 years</a:t>
            </a:r>
          </a:p>
        </p:txBody>
      </p:sp>
      <p:sp>
        <p:nvSpPr>
          <p:cNvPr name="TextBox 16" id="16"/>
          <p:cNvSpPr txBox="true"/>
          <p:nvPr/>
        </p:nvSpPr>
        <p:spPr>
          <a:xfrm rot="0">
            <a:off x="1028700" y="7581900"/>
            <a:ext cx="16465477" cy="167640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2019: Higher sales - Beachfront Bar, Fou Cher and Sweet Shack</a:t>
            </a:r>
          </a:p>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2020: Higher sales - Surfs Up. Declining sales - Beachfront Bar.</a:t>
            </a:r>
          </a:p>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2021: Higher sales - Corner Cafe and Sweet Shack</a:t>
            </a:r>
          </a:p>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Overall - Beachfront Bar, Fou cher and Surfs Up's sales have declined.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028700" y="1615128"/>
            <a:ext cx="7957440" cy="4069243"/>
          </a:xfrm>
          <a:custGeom>
            <a:avLst/>
            <a:gdLst/>
            <a:ahLst/>
            <a:cxnLst/>
            <a:rect r="r" b="b" t="t" l="l"/>
            <a:pathLst>
              <a:path h="4069243" w="7957440">
                <a:moveTo>
                  <a:pt x="0" y="0"/>
                </a:moveTo>
                <a:lnTo>
                  <a:pt x="7957440" y="0"/>
                </a:lnTo>
                <a:lnTo>
                  <a:pt x="7957440" y="4069244"/>
                </a:lnTo>
                <a:lnTo>
                  <a:pt x="0" y="4069244"/>
                </a:lnTo>
                <a:lnTo>
                  <a:pt x="0" y="0"/>
                </a:lnTo>
                <a:close/>
              </a:path>
            </a:pathLst>
          </a:custGeom>
          <a:blipFill>
            <a:blip r:embed="rId2"/>
            <a:stretch>
              <a:fillRect l="0" t="0" r="0" b="0"/>
            </a:stretch>
          </a:blipFill>
        </p:spPr>
      </p:sp>
      <p:sp>
        <p:nvSpPr>
          <p:cNvPr name="Freeform 15" id="15"/>
          <p:cNvSpPr/>
          <p:nvPr/>
        </p:nvSpPr>
        <p:spPr>
          <a:xfrm flipH="false" flipV="false" rot="0">
            <a:off x="3974794" y="6388845"/>
            <a:ext cx="10022692" cy="2926981"/>
          </a:xfrm>
          <a:custGeom>
            <a:avLst/>
            <a:gdLst/>
            <a:ahLst/>
            <a:cxnLst/>
            <a:rect r="r" b="b" t="t" l="l"/>
            <a:pathLst>
              <a:path h="2926981" w="10022692">
                <a:moveTo>
                  <a:pt x="0" y="0"/>
                </a:moveTo>
                <a:lnTo>
                  <a:pt x="10022692" y="0"/>
                </a:lnTo>
                <a:lnTo>
                  <a:pt x="10022692" y="2926981"/>
                </a:lnTo>
                <a:lnTo>
                  <a:pt x="0" y="2926981"/>
                </a:lnTo>
                <a:lnTo>
                  <a:pt x="0" y="0"/>
                </a:lnTo>
                <a:close/>
              </a:path>
            </a:pathLst>
          </a:custGeom>
          <a:blipFill>
            <a:blip r:embed="rId3"/>
            <a:stretch>
              <a:fillRect l="0" t="0" r="0" b="0"/>
            </a:stretch>
          </a:blipFill>
        </p:spPr>
      </p:sp>
      <p:sp>
        <p:nvSpPr>
          <p:cNvPr name="TextBox 16" id="16"/>
          <p:cNvSpPr txBox="true"/>
          <p:nvPr/>
        </p:nvSpPr>
        <p:spPr>
          <a:xfrm rot="0">
            <a:off x="3570039" y="1028700"/>
            <a:ext cx="10832202" cy="419100"/>
          </a:xfrm>
          <a:prstGeom prst="rect">
            <a:avLst/>
          </a:prstGeom>
        </p:spPr>
        <p:txBody>
          <a:bodyPr anchor="t" rtlCol="false" tIns="0" lIns="0" bIns="0" rIns="0">
            <a:spAutoFit/>
          </a:bodyPr>
          <a:lstStyle/>
          <a:p>
            <a:pPr algn="ctr">
              <a:lnSpc>
                <a:spcPts val="3359"/>
              </a:lnSpc>
            </a:pPr>
            <a:r>
              <a:rPr lang="en-US" b="true" sz="2799">
                <a:solidFill>
                  <a:srgbClr val="000000"/>
                </a:solidFill>
                <a:latin typeface="HK Grotesk Pro Bold"/>
                <a:ea typeface="HK Grotesk Pro Bold"/>
                <a:cs typeface="HK Grotesk Pro Bold"/>
                <a:sym typeface="HK Grotesk Pro Bold"/>
              </a:rPr>
              <a:t>Most popular items overall by store:</a:t>
            </a:r>
          </a:p>
        </p:txBody>
      </p:sp>
      <p:sp>
        <p:nvSpPr>
          <p:cNvPr name="TextBox 17" id="17"/>
          <p:cNvSpPr txBox="true"/>
          <p:nvPr/>
        </p:nvSpPr>
        <p:spPr>
          <a:xfrm rot="0">
            <a:off x="911262" y="5798295"/>
            <a:ext cx="16465477" cy="419100"/>
          </a:xfrm>
          <a:prstGeom prst="rect">
            <a:avLst/>
          </a:prstGeom>
        </p:spPr>
        <p:txBody>
          <a:bodyPr anchor="t" rtlCol="false" tIns="0" lIns="0" bIns="0" rIns="0">
            <a:spAutoFit/>
          </a:bodyPr>
          <a:lstStyle/>
          <a:p>
            <a:pPr algn="ctr">
              <a:lnSpc>
                <a:spcPts val="3359"/>
              </a:lnSpc>
            </a:pPr>
            <a:r>
              <a:rPr lang="en-US" b="true" sz="2799">
                <a:solidFill>
                  <a:srgbClr val="000000"/>
                </a:solidFill>
                <a:latin typeface="HK Grotesk Pro Bold"/>
                <a:ea typeface="HK Grotesk Pro Bold"/>
                <a:cs typeface="HK Grotesk Pro Bold"/>
                <a:sym typeface="HK Grotesk Pro Bold"/>
              </a:rPr>
              <a:t>Most expensive item at each restaurant and find out its calorie count:</a:t>
            </a:r>
          </a:p>
        </p:txBody>
      </p:sp>
      <p:sp>
        <p:nvSpPr>
          <p:cNvPr name="TextBox 18" id="18"/>
          <p:cNvSpPr txBox="true"/>
          <p:nvPr/>
        </p:nvSpPr>
        <p:spPr>
          <a:xfrm rot="0">
            <a:off x="9144000" y="3021100"/>
            <a:ext cx="7170776" cy="1257300"/>
          </a:xfrm>
          <a:prstGeom prst="rect">
            <a:avLst/>
          </a:prstGeom>
        </p:spPr>
        <p:txBody>
          <a:bodyPr anchor="t" rtlCol="false" tIns="0" lIns="0" bIns="0" rIns="0">
            <a:spAutoFit/>
          </a:bodyPr>
          <a:lstStyle/>
          <a:p>
            <a:pPr algn="l">
              <a:lnSpc>
                <a:spcPts val="3359"/>
              </a:lnSpc>
            </a:pPr>
            <a:r>
              <a:rPr lang="en-US" sz="2799">
                <a:solidFill>
                  <a:srgbClr val="000000"/>
                </a:solidFill>
                <a:latin typeface="HK Grotesk Pro"/>
                <a:ea typeface="HK Grotesk Pro"/>
                <a:cs typeface="HK Grotesk Pro"/>
                <a:sym typeface="HK Grotesk Pro"/>
              </a:rPr>
              <a:t>Top 3 items: Awesome smoothy by Sweet Shack, Fantastic Milk Smoothy by Beachfront Bar and Awesome soft drink by Surfs Up.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78" t="-8888" r="0" b="-17344"/>
            </a:stretch>
          </a:blipFill>
        </p:spPr>
      </p:sp>
      <p:grpSp>
        <p:nvGrpSpPr>
          <p:cNvPr name="Group 3" id="3"/>
          <p:cNvGrpSpPr/>
          <p:nvPr/>
        </p:nvGrpSpPr>
        <p:grpSpPr>
          <a:xfrm rot="0">
            <a:off x="3440181" y="2813535"/>
            <a:ext cx="11407639" cy="4659929"/>
            <a:chOff x="0" y="0"/>
            <a:chExt cx="15210185" cy="6213239"/>
          </a:xfrm>
        </p:grpSpPr>
        <p:sp>
          <p:nvSpPr>
            <p:cNvPr name="TextBox 4" id="4"/>
            <p:cNvSpPr txBox="true"/>
            <p:nvPr/>
          </p:nvSpPr>
          <p:spPr>
            <a:xfrm rot="0">
              <a:off x="0" y="-9525"/>
              <a:ext cx="15210185" cy="2930525"/>
            </a:xfrm>
            <a:prstGeom prst="rect">
              <a:avLst/>
            </a:prstGeom>
          </p:spPr>
          <p:txBody>
            <a:bodyPr anchor="t" rtlCol="false" tIns="0" lIns="0" bIns="0" rIns="0">
              <a:spAutoFit/>
            </a:bodyPr>
            <a:lstStyle/>
            <a:p>
              <a:pPr algn="ctr">
                <a:lnSpc>
                  <a:spcPts val="8640"/>
                </a:lnSpc>
              </a:pPr>
              <a:r>
                <a:rPr lang="en-US" sz="7200" b="true">
                  <a:solidFill>
                    <a:srgbClr val="FFFFFF"/>
                  </a:solidFill>
                  <a:latin typeface="HK Grotesk Bold"/>
                  <a:ea typeface="HK Grotesk Bold"/>
                  <a:cs typeface="HK Grotesk Bold"/>
                  <a:sym typeface="HK Grotesk Bold"/>
                </a:rPr>
                <a:t>Forecasting using machine learning algorithms</a:t>
              </a:r>
            </a:p>
          </p:txBody>
        </p:sp>
        <p:grpSp>
          <p:nvGrpSpPr>
            <p:cNvPr name="Group 5" id="5"/>
            <p:cNvGrpSpPr/>
            <p:nvPr/>
          </p:nvGrpSpPr>
          <p:grpSpPr>
            <a:xfrm rot="0">
              <a:off x="2605086" y="3209338"/>
              <a:ext cx="10495403" cy="3003901"/>
              <a:chOff x="0" y="0"/>
              <a:chExt cx="2073166" cy="593363"/>
            </a:xfrm>
          </p:grpSpPr>
          <p:sp>
            <p:nvSpPr>
              <p:cNvPr name="Freeform 6" id="6"/>
              <p:cNvSpPr/>
              <p:nvPr/>
            </p:nvSpPr>
            <p:spPr>
              <a:xfrm flipH="false" flipV="false" rot="0">
                <a:off x="0" y="0"/>
                <a:ext cx="2073166" cy="593363"/>
              </a:xfrm>
              <a:custGeom>
                <a:avLst/>
                <a:gdLst/>
                <a:ahLst/>
                <a:cxnLst/>
                <a:rect r="r" b="b" t="t" l="l"/>
                <a:pathLst>
                  <a:path h="593363" w="2073166">
                    <a:moveTo>
                      <a:pt x="0" y="0"/>
                    </a:moveTo>
                    <a:lnTo>
                      <a:pt x="2073166" y="0"/>
                    </a:lnTo>
                    <a:lnTo>
                      <a:pt x="2073166" y="593363"/>
                    </a:lnTo>
                    <a:lnTo>
                      <a:pt x="0" y="593363"/>
                    </a:lnTo>
                    <a:close/>
                  </a:path>
                </a:pathLst>
              </a:custGeom>
              <a:solidFill>
                <a:srgbClr val="FFFFFF"/>
              </a:solidFill>
            </p:spPr>
          </p:sp>
          <p:sp>
            <p:nvSpPr>
              <p:cNvPr name="TextBox 7" id="7"/>
              <p:cNvSpPr txBox="true"/>
              <p:nvPr/>
            </p:nvSpPr>
            <p:spPr>
              <a:xfrm>
                <a:off x="0" y="0"/>
                <a:ext cx="2073166" cy="593363"/>
              </a:xfrm>
              <a:prstGeom prst="rect">
                <a:avLst/>
              </a:prstGeom>
            </p:spPr>
            <p:txBody>
              <a:bodyPr anchor="ctr" rtlCol="false" tIns="50800" lIns="50800" bIns="50800" rIns="50800"/>
              <a:lstStyle/>
              <a:p>
                <a:pPr algn="ctr">
                  <a:lnSpc>
                    <a:spcPts val="2879"/>
                  </a:lnSpc>
                </a:pPr>
              </a:p>
            </p:txBody>
          </p:sp>
        </p:grpSp>
        <p:sp>
          <p:nvSpPr>
            <p:cNvPr name="TextBox 8" id="8"/>
            <p:cNvSpPr txBox="true"/>
            <p:nvPr/>
          </p:nvSpPr>
          <p:spPr>
            <a:xfrm rot="0">
              <a:off x="3595865" y="3730214"/>
              <a:ext cx="8513845" cy="1952625"/>
            </a:xfrm>
            <a:prstGeom prst="rect">
              <a:avLst/>
            </a:prstGeom>
          </p:spPr>
          <p:txBody>
            <a:bodyPr anchor="t" rtlCol="false" tIns="0" lIns="0" bIns="0" rIns="0">
              <a:spAutoFit/>
            </a:bodyPr>
            <a:lstStyle/>
            <a:p>
              <a:pPr algn="ctr">
                <a:lnSpc>
                  <a:spcPts val="3840"/>
                </a:lnSpc>
              </a:pPr>
              <a:r>
                <a:rPr lang="en-US" b="true" sz="3200" spc="48">
                  <a:solidFill>
                    <a:srgbClr val="1B4A56"/>
                  </a:solidFill>
                  <a:latin typeface="HK Grotesk Bold"/>
                  <a:ea typeface="HK Grotesk Bold"/>
                  <a:cs typeface="HK Grotesk Bold"/>
                  <a:sym typeface="HK Grotesk Bold"/>
                </a:rPr>
                <a:t>Build and compare linear regression, random forest, and XGBoost models for predictions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89048" y="0"/>
            <a:ext cx="10398952" cy="6198360"/>
          </a:xfrm>
          <a:custGeom>
            <a:avLst/>
            <a:gdLst/>
            <a:ahLst/>
            <a:cxnLst/>
            <a:rect r="r" b="b" t="t" l="l"/>
            <a:pathLst>
              <a:path h="6198360" w="10398952">
                <a:moveTo>
                  <a:pt x="0" y="0"/>
                </a:moveTo>
                <a:lnTo>
                  <a:pt x="10398952" y="0"/>
                </a:lnTo>
                <a:lnTo>
                  <a:pt x="10398952" y="6198360"/>
                </a:lnTo>
                <a:lnTo>
                  <a:pt x="0" y="6198360"/>
                </a:lnTo>
                <a:lnTo>
                  <a:pt x="0" y="0"/>
                </a:lnTo>
                <a:close/>
              </a:path>
            </a:pathLst>
          </a:custGeom>
          <a:blipFill>
            <a:blip r:embed="rId2">
              <a:alphaModFix amt="21999"/>
            </a:blip>
            <a:stretch>
              <a:fillRect l="0" t="-5888" r="0" b="-5888"/>
            </a:stretch>
          </a:blipFill>
        </p:spPr>
      </p:sp>
      <p:sp>
        <p:nvSpPr>
          <p:cNvPr name="Freeform 3" id="3"/>
          <p:cNvSpPr/>
          <p:nvPr/>
        </p:nvSpPr>
        <p:spPr>
          <a:xfrm flipH="false" flipV="false" rot="0">
            <a:off x="3218055" y="4314825"/>
            <a:ext cx="11851890" cy="5183706"/>
          </a:xfrm>
          <a:custGeom>
            <a:avLst/>
            <a:gdLst/>
            <a:ahLst/>
            <a:cxnLst/>
            <a:rect r="r" b="b" t="t" l="l"/>
            <a:pathLst>
              <a:path h="5183706" w="11851890">
                <a:moveTo>
                  <a:pt x="0" y="0"/>
                </a:moveTo>
                <a:lnTo>
                  <a:pt x="11851890" y="0"/>
                </a:lnTo>
                <a:lnTo>
                  <a:pt x="11851890" y="5183706"/>
                </a:lnTo>
                <a:lnTo>
                  <a:pt x="0" y="5183706"/>
                </a:lnTo>
                <a:lnTo>
                  <a:pt x="0" y="0"/>
                </a:lnTo>
                <a:close/>
              </a:path>
            </a:pathLst>
          </a:custGeom>
          <a:blipFill>
            <a:blip r:embed="rId3"/>
            <a:stretch>
              <a:fillRect l="0" t="0" r="0" b="0"/>
            </a:stretch>
          </a:blipFill>
        </p:spPr>
      </p:sp>
      <p:sp>
        <p:nvSpPr>
          <p:cNvPr name="TextBox 4" id="4"/>
          <p:cNvSpPr txBox="true"/>
          <p:nvPr/>
        </p:nvSpPr>
        <p:spPr>
          <a:xfrm rot="0">
            <a:off x="1028700" y="1019175"/>
            <a:ext cx="6310416" cy="3295650"/>
          </a:xfrm>
          <a:prstGeom prst="rect">
            <a:avLst/>
          </a:prstGeom>
        </p:spPr>
        <p:txBody>
          <a:bodyPr anchor="t" rtlCol="false" tIns="0" lIns="0" bIns="0" rIns="0">
            <a:spAutoFit/>
          </a:bodyPr>
          <a:lstStyle/>
          <a:p>
            <a:pPr algn="l">
              <a:lnSpc>
                <a:spcPts val="8640"/>
              </a:lnSpc>
            </a:pPr>
            <a:r>
              <a:rPr lang="en-US" sz="7200" b="true">
                <a:solidFill>
                  <a:srgbClr val="1B4A56"/>
                </a:solidFill>
                <a:latin typeface="HK Grotesk Bold"/>
                <a:ea typeface="HK Grotesk Bold"/>
                <a:cs typeface="HK Grotesk Bold"/>
                <a:sym typeface="HK Grotesk Bold"/>
              </a:rPr>
              <a:t>Split the data into train and test</a:t>
            </a:r>
          </a:p>
        </p:txBody>
      </p:sp>
      <p:sp>
        <p:nvSpPr>
          <p:cNvPr name="TextBox 5" id="5"/>
          <p:cNvSpPr txBox="true"/>
          <p:nvPr/>
        </p:nvSpPr>
        <p:spPr>
          <a:xfrm rot="0">
            <a:off x="8268517" y="1213033"/>
            <a:ext cx="8990783" cy="2514600"/>
          </a:xfrm>
          <a:prstGeom prst="rect">
            <a:avLst/>
          </a:prstGeom>
        </p:spPr>
        <p:txBody>
          <a:bodyPr anchor="t" rtlCol="false" tIns="0" lIns="0" bIns="0" rIns="0">
            <a:spAutoFit/>
          </a:bodyPr>
          <a:lstStyle/>
          <a:p>
            <a:pPr algn="l">
              <a:lnSpc>
                <a:spcPts val="3359"/>
              </a:lnSpc>
            </a:pPr>
            <a:r>
              <a:rPr lang="en-US" sz="2799">
                <a:solidFill>
                  <a:srgbClr val="000000"/>
                </a:solidFill>
                <a:latin typeface="HK Grotesk Pro"/>
                <a:ea typeface="HK Grotesk Pro"/>
                <a:cs typeface="HK Grotesk Pro"/>
                <a:sym typeface="HK Grotesk Pro"/>
              </a:rPr>
              <a:t>After initial processing of data (which included label encoding the categorical variables), the last six month’s data was split into test dataset.</a:t>
            </a:r>
          </a:p>
          <a:p>
            <a:pPr algn="l">
              <a:lnSpc>
                <a:spcPts val="3359"/>
              </a:lnSpc>
            </a:pPr>
          </a:p>
          <a:p>
            <a:pPr algn="l">
              <a:lnSpc>
                <a:spcPts val="3359"/>
              </a:lnSpc>
            </a:pPr>
            <a:r>
              <a:rPr lang="en-US" sz="2799">
                <a:solidFill>
                  <a:srgbClr val="000000"/>
                </a:solidFill>
                <a:latin typeface="HK Grotesk Pro"/>
                <a:ea typeface="HK Grotesk Pro"/>
                <a:cs typeface="HK Grotesk Pro"/>
                <a:sym typeface="HK Grotesk Pro"/>
              </a:rPr>
              <a:t>Thereafter new features are created to set feature and target variables.</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sp>
        <p:nvSpPr>
          <p:cNvPr name="TextBox 14" id="14"/>
          <p:cNvSpPr txBox="true"/>
          <p:nvPr/>
        </p:nvSpPr>
        <p:spPr>
          <a:xfrm rot="0">
            <a:off x="1028700" y="1019175"/>
            <a:ext cx="13798701" cy="2200275"/>
          </a:xfrm>
          <a:prstGeom prst="rect">
            <a:avLst/>
          </a:prstGeom>
        </p:spPr>
        <p:txBody>
          <a:bodyPr anchor="t" rtlCol="false" tIns="0" lIns="0" bIns="0" rIns="0">
            <a:spAutoFit/>
          </a:bodyPr>
          <a:lstStyle/>
          <a:p>
            <a:pPr algn="l">
              <a:lnSpc>
                <a:spcPts val="8640"/>
              </a:lnSpc>
            </a:pPr>
            <a:r>
              <a:rPr lang="en-US" sz="7200" b="true">
                <a:solidFill>
                  <a:srgbClr val="1B4A56"/>
                </a:solidFill>
                <a:latin typeface="HK Grotesk Bold"/>
                <a:ea typeface="HK Grotesk Bold"/>
                <a:cs typeface="HK Grotesk Bold"/>
                <a:sym typeface="HK Grotesk Bold"/>
              </a:rPr>
              <a:t>RMSE (Root mean squared error) of different ML models</a:t>
            </a:r>
          </a:p>
        </p:txBody>
      </p:sp>
      <p:grpSp>
        <p:nvGrpSpPr>
          <p:cNvPr name="Group 15" id="15"/>
          <p:cNvGrpSpPr/>
          <p:nvPr/>
        </p:nvGrpSpPr>
        <p:grpSpPr>
          <a:xfrm rot="0">
            <a:off x="1028700" y="3971879"/>
            <a:ext cx="11777025" cy="4589780"/>
            <a:chOff x="0" y="0"/>
            <a:chExt cx="15702700" cy="6119706"/>
          </a:xfrm>
        </p:grpSpPr>
        <p:grpSp>
          <p:nvGrpSpPr>
            <p:cNvPr name="Group 16" id="16"/>
            <p:cNvGrpSpPr/>
            <p:nvPr/>
          </p:nvGrpSpPr>
          <p:grpSpPr>
            <a:xfrm rot="0">
              <a:off x="0" y="1954704"/>
              <a:ext cx="15702700" cy="2210298"/>
              <a:chOff x="0" y="0"/>
              <a:chExt cx="3101768" cy="436602"/>
            </a:xfrm>
          </p:grpSpPr>
          <p:sp>
            <p:nvSpPr>
              <p:cNvPr name="Freeform 17" id="17"/>
              <p:cNvSpPr/>
              <p:nvPr/>
            </p:nvSpPr>
            <p:spPr>
              <a:xfrm flipH="false" flipV="false" rot="0">
                <a:off x="0" y="0"/>
                <a:ext cx="3101768" cy="436602"/>
              </a:xfrm>
              <a:custGeom>
                <a:avLst/>
                <a:gdLst/>
                <a:ahLst/>
                <a:cxnLst/>
                <a:rect r="r" b="b" t="t" l="l"/>
                <a:pathLst>
                  <a:path h="436602" w="3101768">
                    <a:moveTo>
                      <a:pt x="0" y="0"/>
                    </a:moveTo>
                    <a:lnTo>
                      <a:pt x="3101768" y="0"/>
                    </a:lnTo>
                    <a:lnTo>
                      <a:pt x="3101768" y="436602"/>
                    </a:lnTo>
                    <a:lnTo>
                      <a:pt x="0" y="436602"/>
                    </a:lnTo>
                    <a:close/>
                  </a:path>
                </a:pathLst>
              </a:custGeom>
              <a:solidFill>
                <a:srgbClr val="EEF8EB"/>
              </a:solidFill>
              <a:ln w="19050" cap="sq">
                <a:solidFill>
                  <a:srgbClr val="000000"/>
                </a:solidFill>
                <a:prstDash val="solid"/>
                <a:miter/>
              </a:ln>
            </p:spPr>
          </p:sp>
          <p:sp>
            <p:nvSpPr>
              <p:cNvPr name="TextBox 18" id="18"/>
              <p:cNvSpPr txBox="true"/>
              <p:nvPr/>
            </p:nvSpPr>
            <p:spPr>
              <a:xfrm>
                <a:off x="0" y="9525"/>
                <a:ext cx="3101768" cy="427077"/>
              </a:xfrm>
              <a:prstGeom prst="rect">
                <a:avLst/>
              </a:prstGeom>
            </p:spPr>
            <p:txBody>
              <a:bodyPr anchor="ctr" rtlCol="false" tIns="50800" lIns="50800" bIns="50800" rIns="50800"/>
              <a:lstStyle/>
              <a:p>
                <a:pPr algn="ctr">
                  <a:lnSpc>
                    <a:spcPts val="2879"/>
                  </a:lnSpc>
                </a:pPr>
              </a:p>
            </p:txBody>
          </p:sp>
        </p:grpSp>
        <p:grpSp>
          <p:nvGrpSpPr>
            <p:cNvPr name="Group 19" id="19"/>
            <p:cNvGrpSpPr/>
            <p:nvPr/>
          </p:nvGrpSpPr>
          <p:grpSpPr>
            <a:xfrm rot="0">
              <a:off x="0" y="4379308"/>
              <a:ext cx="4882300" cy="1740398"/>
              <a:chOff x="0" y="0"/>
              <a:chExt cx="714121" cy="254563"/>
            </a:xfrm>
          </p:grpSpPr>
          <p:sp>
            <p:nvSpPr>
              <p:cNvPr name="Freeform 20" id="20"/>
              <p:cNvSpPr/>
              <p:nvPr/>
            </p:nvSpPr>
            <p:spPr>
              <a:xfrm flipH="false" flipV="false" rot="0">
                <a:off x="0" y="0"/>
                <a:ext cx="714121" cy="254563"/>
              </a:xfrm>
              <a:custGeom>
                <a:avLst/>
                <a:gdLst/>
                <a:ahLst/>
                <a:cxnLst/>
                <a:rect r="r" b="b" t="t" l="l"/>
                <a:pathLst>
                  <a:path h="254563" w="714121">
                    <a:moveTo>
                      <a:pt x="0" y="0"/>
                    </a:moveTo>
                    <a:lnTo>
                      <a:pt x="714121" y="0"/>
                    </a:lnTo>
                    <a:lnTo>
                      <a:pt x="714121" y="254563"/>
                    </a:lnTo>
                    <a:lnTo>
                      <a:pt x="0" y="254563"/>
                    </a:lnTo>
                    <a:close/>
                  </a:path>
                </a:pathLst>
              </a:custGeom>
              <a:solidFill>
                <a:srgbClr val="1B4A56"/>
              </a:solidFill>
            </p:spPr>
          </p:sp>
          <p:sp>
            <p:nvSpPr>
              <p:cNvPr name="TextBox 21" id="21"/>
              <p:cNvSpPr txBox="true"/>
              <p:nvPr/>
            </p:nvSpPr>
            <p:spPr>
              <a:xfrm>
                <a:off x="0" y="0"/>
                <a:ext cx="714121" cy="254563"/>
              </a:xfrm>
              <a:prstGeom prst="rect">
                <a:avLst/>
              </a:prstGeom>
            </p:spPr>
            <p:txBody>
              <a:bodyPr anchor="ctr" rtlCol="false" tIns="50800" lIns="50800" bIns="50800" rIns="50800"/>
              <a:lstStyle/>
              <a:p>
                <a:pPr algn="ctr">
                  <a:lnSpc>
                    <a:spcPts val="2879"/>
                  </a:lnSpc>
                </a:pPr>
              </a:p>
            </p:txBody>
          </p:sp>
        </p:grpSp>
        <p:grpSp>
          <p:nvGrpSpPr>
            <p:cNvPr name="Group 22" id="22"/>
            <p:cNvGrpSpPr/>
            <p:nvPr/>
          </p:nvGrpSpPr>
          <p:grpSpPr>
            <a:xfrm rot="0">
              <a:off x="0" y="2169010"/>
              <a:ext cx="4882300" cy="1740398"/>
              <a:chOff x="0" y="0"/>
              <a:chExt cx="714121" cy="254563"/>
            </a:xfrm>
          </p:grpSpPr>
          <p:sp>
            <p:nvSpPr>
              <p:cNvPr name="Freeform 23" id="23"/>
              <p:cNvSpPr/>
              <p:nvPr/>
            </p:nvSpPr>
            <p:spPr>
              <a:xfrm flipH="false" flipV="false" rot="0">
                <a:off x="0" y="0"/>
                <a:ext cx="714121" cy="254563"/>
              </a:xfrm>
              <a:custGeom>
                <a:avLst/>
                <a:gdLst/>
                <a:ahLst/>
                <a:cxnLst/>
                <a:rect r="r" b="b" t="t" l="l"/>
                <a:pathLst>
                  <a:path h="254563" w="714121">
                    <a:moveTo>
                      <a:pt x="0" y="0"/>
                    </a:moveTo>
                    <a:lnTo>
                      <a:pt x="714121" y="0"/>
                    </a:lnTo>
                    <a:lnTo>
                      <a:pt x="714121" y="254563"/>
                    </a:lnTo>
                    <a:lnTo>
                      <a:pt x="0" y="254563"/>
                    </a:lnTo>
                    <a:close/>
                  </a:path>
                </a:pathLst>
              </a:custGeom>
              <a:solidFill>
                <a:srgbClr val="1B4A56"/>
              </a:solidFill>
            </p:spPr>
          </p:sp>
          <p:sp>
            <p:nvSpPr>
              <p:cNvPr name="TextBox 24" id="24"/>
              <p:cNvSpPr txBox="true"/>
              <p:nvPr/>
            </p:nvSpPr>
            <p:spPr>
              <a:xfrm>
                <a:off x="0" y="0"/>
                <a:ext cx="714121" cy="254563"/>
              </a:xfrm>
              <a:prstGeom prst="rect">
                <a:avLst/>
              </a:prstGeom>
            </p:spPr>
            <p:txBody>
              <a:bodyPr anchor="ctr" rtlCol="false" tIns="50800" lIns="50800" bIns="50800" rIns="50800"/>
              <a:lstStyle/>
              <a:p>
                <a:pPr algn="ctr">
                  <a:lnSpc>
                    <a:spcPts val="2879"/>
                  </a:lnSpc>
                </a:pPr>
              </a:p>
            </p:txBody>
          </p:sp>
        </p:grpSp>
        <p:grpSp>
          <p:nvGrpSpPr>
            <p:cNvPr name="Group 25" id="25"/>
            <p:cNvGrpSpPr/>
            <p:nvPr/>
          </p:nvGrpSpPr>
          <p:grpSpPr>
            <a:xfrm rot="0">
              <a:off x="0" y="0"/>
              <a:ext cx="4882300" cy="1740398"/>
              <a:chOff x="0" y="0"/>
              <a:chExt cx="714121" cy="254563"/>
            </a:xfrm>
          </p:grpSpPr>
          <p:sp>
            <p:nvSpPr>
              <p:cNvPr name="Freeform 26" id="26"/>
              <p:cNvSpPr/>
              <p:nvPr/>
            </p:nvSpPr>
            <p:spPr>
              <a:xfrm flipH="false" flipV="false" rot="0">
                <a:off x="0" y="0"/>
                <a:ext cx="714121" cy="254563"/>
              </a:xfrm>
              <a:custGeom>
                <a:avLst/>
                <a:gdLst/>
                <a:ahLst/>
                <a:cxnLst/>
                <a:rect r="r" b="b" t="t" l="l"/>
                <a:pathLst>
                  <a:path h="254563" w="714121">
                    <a:moveTo>
                      <a:pt x="0" y="0"/>
                    </a:moveTo>
                    <a:lnTo>
                      <a:pt x="714121" y="0"/>
                    </a:lnTo>
                    <a:lnTo>
                      <a:pt x="714121" y="254563"/>
                    </a:lnTo>
                    <a:lnTo>
                      <a:pt x="0" y="254563"/>
                    </a:lnTo>
                    <a:close/>
                  </a:path>
                </a:pathLst>
              </a:custGeom>
              <a:solidFill>
                <a:srgbClr val="1B4A56"/>
              </a:solidFill>
            </p:spPr>
          </p:sp>
          <p:sp>
            <p:nvSpPr>
              <p:cNvPr name="TextBox 27" id="27"/>
              <p:cNvSpPr txBox="true"/>
              <p:nvPr/>
            </p:nvSpPr>
            <p:spPr>
              <a:xfrm>
                <a:off x="0" y="0"/>
                <a:ext cx="714121" cy="254563"/>
              </a:xfrm>
              <a:prstGeom prst="rect">
                <a:avLst/>
              </a:prstGeom>
            </p:spPr>
            <p:txBody>
              <a:bodyPr anchor="ctr" rtlCol="false" tIns="50800" lIns="50800" bIns="50800" rIns="50800"/>
              <a:lstStyle/>
              <a:p>
                <a:pPr algn="ctr">
                  <a:lnSpc>
                    <a:spcPts val="2879"/>
                  </a:lnSpc>
                </a:pPr>
              </a:p>
            </p:txBody>
          </p:sp>
        </p:grpSp>
        <p:grpSp>
          <p:nvGrpSpPr>
            <p:cNvPr name="Group 28" id="28"/>
            <p:cNvGrpSpPr/>
            <p:nvPr/>
          </p:nvGrpSpPr>
          <p:grpSpPr>
            <a:xfrm rot="0">
              <a:off x="10820400" y="2169010"/>
              <a:ext cx="4882300" cy="1740398"/>
              <a:chOff x="0" y="0"/>
              <a:chExt cx="714121" cy="254563"/>
            </a:xfrm>
          </p:grpSpPr>
          <p:sp>
            <p:nvSpPr>
              <p:cNvPr name="Freeform 29" id="29"/>
              <p:cNvSpPr/>
              <p:nvPr/>
            </p:nvSpPr>
            <p:spPr>
              <a:xfrm flipH="false" flipV="false" rot="0">
                <a:off x="0" y="0"/>
                <a:ext cx="714121" cy="254563"/>
              </a:xfrm>
              <a:custGeom>
                <a:avLst/>
                <a:gdLst/>
                <a:ahLst/>
                <a:cxnLst/>
                <a:rect r="r" b="b" t="t" l="l"/>
                <a:pathLst>
                  <a:path h="254563" w="714121">
                    <a:moveTo>
                      <a:pt x="0" y="0"/>
                    </a:moveTo>
                    <a:lnTo>
                      <a:pt x="714121" y="0"/>
                    </a:lnTo>
                    <a:lnTo>
                      <a:pt x="714121" y="254563"/>
                    </a:lnTo>
                    <a:lnTo>
                      <a:pt x="0" y="254563"/>
                    </a:lnTo>
                    <a:close/>
                  </a:path>
                </a:pathLst>
              </a:custGeom>
              <a:solidFill>
                <a:srgbClr val="1B4A56"/>
              </a:solidFill>
            </p:spPr>
          </p:sp>
          <p:sp>
            <p:nvSpPr>
              <p:cNvPr name="TextBox 30" id="30"/>
              <p:cNvSpPr txBox="true"/>
              <p:nvPr/>
            </p:nvSpPr>
            <p:spPr>
              <a:xfrm>
                <a:off x="0" y="0"/>
                <a:ext cx="714121" cy="254563"/>
              </a:xfrm>
              <a:prstGeom prst="rect">
                <a:avLst/>
              </a:prstGeom>
            </p:spPr>
            <p:txBody>
              <a:bodyPr anchor="ctr" rtlCol="false" tIns="50800" lIns="50800" bIns="50800" rIns="50800"/>
              <a:lstStyle/>
              <a:p>
                <a:pPr algn="ctr">
                  <a:lnSpc>
                    <a:spcPts val="2879"/>
                  </a:lnSpc>
                </a:pPr>
              </a:p>
            </p:txBody>
          </p:sp>
        </p:grpSp>
        <p:sp>
          <p:nvSpPr>
            <p:cNvPr name="TextBox 31" id="31"/>
            <p:cNvSpPr txBox="true"/>
            <p:nvPr/>
          </p:nvSpPr>
          <p:spPr>
            <a:xfrm rot="0">
              <a:off x="274482" y="4970107"/>
              <a:ext cx="4303036" cy="558800"/>
            </a:xfrm>
            <a:prstGeom prst="rect">
              <a:avLst/>
            </a:prstGeom>
          </p:spPr>
          <p:txBody>
            <a:bodyPr anchor="t" rtlCol="false" tIns="0" lIns="0" bIns="0" rIns="0">
              <a:spAutoFit/>
            </a:bodyPr>
            <a:lstStyle/>
            <a:p>
              <a:pPr algn="ctr">
                <a:lnSpc>
                  <a:spcPts val="3359"/>
                </a:lnSpc>
              </a:pPr>
              <a:r>
                <a:rPr lang="en-US" b="true" sz="2799">
                  <a:solidFill>
                    <a:srgbClr val="FFFFFF"/>
                  </a:solidFill>
                  <a:latin typeface="HK Grotesk Pro Semi-Bold"/>
                  <a:ea typeface="HK Grotesk Pro Semi-Bold"/>
                  <a:cs typeface="HK Grotesk Pro Semi-Bold"/>
                  <a:sym typeface="HK Grotesk Pro Semi-Bold"/>
                </a:rPr>
                <a:t>XGBoost</a:t>
              </a:r>
            </a:p>
          </p:txBody>
        </p:sp>
        <p:sp>
          <p:nvSpPr>
            <p:cNvPr name="TextBox 32" id="32"/>
            <p:cNvSpPr txBox="true"/>
            <p:nvPr/>
          </p:nvSpPr>
          <p:spPr>
            <a:xfrm rot="0">
              <a:off x="274482" y="2480409"/>
              <a:ext cx="4303036" cy="1117600"/>
            </a:xfrm>
            <a:prstGeom prst="rect">
              <a:avLst/>
            </a:prstGeom>
          </p:spPr>
          <p:txBody>
            <a:bodyPr anchor="t" rtlCol="false" tIns="0" lIns="0" bIns="0" rIns="0">
              <a:spAutoFit/>
            </a:bodyPr>
            <a:lstStyle/>
            <a:p>
              <a:pPr algn="ctr">
                <a:lnSpc>
                  <a:spcPts val="3359"/>
                </a:lnSpc>
              </a:pPr>
              <a:r>
                <a:rPr lang="en-US" b="true" sz="2799">
                  <a:solidFill>
                    <a:srgbClr val="FFFFFF"/>
                  </a:solidFill>
                  <a:latin typeface="HK Grotesk Pro Bold"/>
                  <a:ea typeface="HK Grotesk Pro Bold"/>
                  <a:cs typeface="HK Grotesk Pro Bold"/>
                  <a:sym typeface="HK Grotesk Pro Bold"/>
                </a:rPr>
                <a:t>Random Forest Regressor</a:t>
              </a:r>
            </a:p>
          </p:txBody>
        </p:sp>
        <p:sp>
          <p:nvSpPr>
            <p:cNvPr name="TextBox 33" id="33"/>
            <p:cNvSpPr txBox="true"/>
            <p:nvPr/>
          </p:nvSpPr>
          <p:spPr>
            <a:xfrm rot="0">
              <a:off x="274482" y="590799"/>
              <a:ext cx="4303036" cy="558800"/>
            </a:xfrm>
            <a:prstGeom prst="rect">
              <a:avLst/>
            </a:prstGeom>
          </p:spPr>
          <p:txBody>
            <a:bodyPr anchor="t" rtlCol="false" tIns="0" lIns="0" bIns="0" rIns="0">
              <a:spAutoFit/>
            </a:bodyPr>
            <a:lstStyle/>
            <a:p>
              <a:pPr algn="ctr">
                <a:lnSpc>
                  <a:spcPts val="3359"/>
                </a:lnSpc>
              </a:pPr>
              <a:r>
                <a:rPr lang="en-US" b="true" sz="2799">
                  <a:solidFill>
                    <a:srgbClr val="FFFFFF"/>
                  </a:solidFill>
                  <a:latin typeface="HK Grotesk Pro Bold"/>
                  <a:ea typeface="HK Grotesk Pro Bold"/>
                  <a:cs typeface="HK Grotesk Pro Bold"/>
                  <a:sym typeface="HK Grotesk Pro Bold"/>
                </a:rPr>
                <a:t>Linear Regression</a:t>
              </a:r>
            </a:p>
          </p:txBody>
        </p:sp>
        <p:sp>
          <p:nvSpPr>
            <p:cNvPr name="TextBox 34" id="34"/>
            <p:cNvSpPr txBox="true"/>
            <p:nvPr/>
          </p:nvSpPr>
          <p:spPr>
            <a:xfrm rot="0">
              <a:off x="5158944" y="590799"/>
              <a:ext cx="5324776" cy="558800"/>
            </a:xfrm>
            <a:prstGeom prst="rect">
              <a:avLst/>
            </a:prstGeom>
          </p:spPr>
          <p:txBody>
            <a:bodyPr anchor="t" rtlCol="false" tIns="0" lIns="0" bIns="0" rIns="0">
              <a:spAutoFit/>
            </a:bodyPr>
            <a:lstStyle/>
            <a:p>
              <a:pPr algn="ctr">
                <a:lnSpc>
                  <a:spcPts val="3359"/>
                </a:lnSpc>
              </a:pPr>
              <a:r>
                <a:rPr lang="en-US" b="true" sz="2799">
                  <a:solidFill>
                    <a:srgbClr val="050A30"/>
                  </a:solidFill>
                  <a:latin typeface="HK Grotesk Pro Bold"/>
                  <a:ea typeface="HK Grotesk Pro Bold"/>
                  <a:cs typeface="HK Grotesk Pro Bold"/>
                  <a:sym typeface="HK Grotesk Pro Bold"/>
                </a:rPr>
                <a:t>0.17328234396391892</a:t>
              </a:r>
            </a:p>
          </p:txBody>
        </p:sp>
        <p:sp>
          <p:nvSpPr>
            <p:cNvPr name="TextBox 35" id="35"/>
            <p:cNvSpPr txBox="true"/>
            <p:nvPr/>
          </p:nvSpPr>
          <p:spPr>
            <a:xfrm rot="0">
              <a:off x="5158944" y="2759809"/>
              <a:ext cx="5324776" cy="558800"/>
            </a:xfrm>
            <a:prstGeom prst="rect">
              <a:avLst/>
            </a:prstGeom>
          </p:spPr>
          <p:txBody>
            <a:bodyPr anchor="t" rtlCol="false" tIns="0" lIns="0" bIns="0" rIns="0">
              <a:spAutoFit/>
            </a:bodyPr>
            <a:lstStyle/>
            <a:p>
              <a:pPr algn="ctr">
                <a:lnSpc>
                  <a:spcPts val="3359"/>
                </a:lnSpc>
              </a:pPr>
              <a:r>
                <a:rPr lang="en-US" b="true" sz="2799">
                  <a:solidFill>
                    <a:srgbClr val="050A30"/>
                  </a:solidFill>
                  <a:latin typeface="HK Grotesk Pro Bold"/>
                  <a:ea typeface="HK Grotesk Pro Bold"/>
                  <a:cs typeface="HK Grotesk Pro Bold"/>
                  <a:sym typeface="HK Grotesk Pro Bold"/>
                </a:rPr>
                <a:t>0.02827225941048775</a:t>
              </a:r>
            </a:p>
          </p:txBody>
        </p:sp>
        <p:sp>
          <p:nvSpPr>
            <p:cNvPr name="TextBox 36" id="36"/>
            <p:cNvSpPr txBox="true"/>
            <p:nvPr/>
          </p:nvSpPr>
          <p:spPr>
            <a:xfrm rot="0">
              <a:off x="5158944" y="4931509"/>
              <a:ext cx="5324776" cy="558800"/>
            </a:xfrm>
            <a:prstGeom prst="rect">
              <a:avLst/>
            </a:prstGeom>
          </p:spPr>
          <p:txBody>
            <a:bodyPr anchor="t" rtlCol="false" tIns="0" lIns="0" bIns="0" rIns="0">
              <a:spAutoFit/>
            </a:bodyPr>
            <a:lstStyle/>
            <a:p>
              <a:pPr algn="ctr">
                <a:lnSpc>
                  <a:spcPts val="3359"/>
                </a:lnSpc>
              </a:pPr>
              <a:r>
                <a:rPr lang="en-US" b="true" sz="2799">
                  <a:solidFill>
                    <a:srgbClr val="050A30"/>
                  </a:solidFill>
                  <a:latin typeface="HK Grotesk Pro Bold"/>
                  <a:ea typeface="HK Grotesk Pro Bold"/>
                  <a:cs typeface="HK Grotesk Pro Bold"/>
                  <a:sym typeface="HK Grotesk Pro Bold"/>
                </a:rPr>
                <a:t>0.6572289962381116</a:t>
              </a:r>
            </a:p>
          </p:txBody>
        </p:sp>
        <p:sp>
          <p:nvSpPr>
            <p:cNvPr name="TextBox 37" id="37"/>
            <p:cNvSpPr txBox="true"/>
            <p:nvPr/>
          </p:nvSpPr>
          <p:spPr>
            <a:xfrm rot="0">
              <a:off x="11110032" y="2759809"/>
              <a:ext cx="4303036" cy="558800"/>
            </a:xfrm>
            <a:prstGeom prst="rect">
              <a:avLst/>
            </a:prstGeom>
          </p:spPr>
          <p:txBody>
            <a:bodyPr anchor="t" rtlCol="false" tIns="0" lIns="0" bIns="0" rIns="0">
              <a:spAutoFit/>
            </a:bodyPr>
            <a:lstStyle/>
            <a:p>
              <a:pPr algn="ctr">
                <a:lnSpc>
                  <a:spcPts val="3359"/>
                </a:lnSpc>
              </a:pPr>
              <a:r>
                <a:rPr lang="en-US" b="true" sz="2799">
                  <a:solidFill>
                    <a:srgbClr val="FFFFFF"/>
                  </a:solidFill>
                  <a:latin typeface="HK Grotesk Pro Bold"/>
                  <a:ea typeface="HK Grotesk Pro Bold"/>
                  <a:cs typeface="HK Grotesk Pro Bold"/>
                  <a:sym typeface="HK Grotesk Pro Bold"/>
                </a:rPr>
                <a:t>Lowest error</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654087" y="3558685"/>
            <a:ext cx="16979827" cy="5699615"/>
          </a:xfrm>
          <a:custGeom>
            <a:avLst/>
            <a:gdLst/>
            <a:ahLst/>
            <a:cxnLst/>
            <a:rect r="r" b="b" t="t" l="l"/>
            <a:pathLst>
              <a:path h="5699615" w="16979827">
                <a:moveTo>
                  <a:pt x="0" y="0"/>
                </a:moveTo>
                <a:lnTo>
                  <a:pt x="16979826" y="0"/>
                </a:lnTo>
                <a:lnTo>
                  <a:pt x="16979826" y="5699615"/>
                </a:lnTo>
                <a:lnTo>
                  <a:pt x="0" y="5699615"/>
                </a:lnTo>
                <a:lnTo>
                  <a:pt x="0" y="0"/>
                </a:lnTo>
                <a:close/>
              </a:path>
            </a:pathLst>
          </a:custGeom>
          <a:blipFill>
            <a:blip r:embed="rId2"/>
            <a:stretch>
              <a:fillRect l="0" t="0" r="0" b="0"/>
            </a:stretch>
          </a:blipFill>
        </p:spPr>
      </p:sp>
      <p:sp>
        <p:nvSpPr>
          <p:cNvPr name="TextBox 15" id="15"/>
          <p:cNvSpPr txBox="true"/>
          <p:nvPr/>
        </p:nvSpPr>
        <p:spPr>
          <a:xfrm rot="0">
            <a:off x="2244649" y="1019175"/>
            <a:ext cx="13798701" cy="2200275"/>
          </a:xfrm>
          <a:prstGeom prst="rect">
            <a:avLst/>
          </a:prstGeom>
        </p:spPr>
        <p:txBody>
          <a:bodyPr anchor="t" rtlCol="false" tIns="0" lIns="0" bIns="0" rIns="0">
            <a:spAutoFit/>
          </a:bodyPr>
          <a:lstStyle/>
          <a:p>
            <a:pPr algn="ctr">
              <a:lnSpc>
                <a:spcPts val="8640"/>
              </a:lnSpc>
            </a:pPr>
            <a:r>
              <a:rPr lang="en-US" sz="7200" b="true">
                <a:solidFill>
                  <a:srgbClr val="1B4A56"/>
                </a:solidFill>
                <a:latin typeface="HK Grotesk Bold"/>
                <a:ea typeface="HK Grotesk Bold"/>
                <a:cs typeface="HK Grotesk Bold"/>
                <a:sym typeface="HK Grotesk Bold"/>
              </a:rPr>
              <a:t>Using Random forest regressor to predict values for next year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178" t="-8888" r="0" b="-17344"/>
            </a:stretch>
          </a:blipFill>
        </p:spPr>
      </p:sp>
      <p:grpSp>
        <p:nvGrpSpPr>
          <p:cNvPr name="Group 3" id="3"/>
          <p:cNvGrpSpPr/>
          <p:nvPr/>
        </p:nvGrpSpPr>
        <p:grpSpPr>
          <a:xfrm rot="0">
            <a:off x="3440181" y="2813535"/>
            <a:ext cx="11407639" cy="4659929"/>
            <a:chOff x="0" y="0"/>
            <a:chExt cx="15210185" cy="6213239"/>
          </a:xfrm>
        </p:grpSpPr>
        <p:sp>
          <p:nvSpPr>
            <p:cNvPr name="TextBox 4" id="4"/>
            <p:cNvSpPr txBox="true"/>
            <p:nvPr/>
          </p:nvSpPr>
          <p:spPr>
            <a:xfrm rot="0">
              <a:off x="0" y="-9525"/>
              <a:ext cx="15210185" cy="2930525"/>
            </a:xfrm>
            <a:prstGeom prst="rect">
              <a:avLst/>
            </a:prstGeom>
          </p:spPr>
          <p:txBody>
            <a:bodyPr anchor="t" rtlCol="false" tIns="0" lIns="0" bIns="0" rIns="0">
              <a:spAutoFit/>
            </a:bodyPr>
            <a:lstStyle/>
            <a:p>
              <a:pPr algn="ctr">
                <a:lnSpc>
                  <a:spcPts val="8640"/>
                </a:lnSpc>
              </a:pPr>
              <a:r>
                <a:rPr lang="en-US" sz="7200" b="true">
                  <a:solidFill>
                    <a:srgbClr val="FFFFFF"/>
                  </a:solidFill>
                  <a:latin typeface="HK Grotesk Bold"/>
                  <a:ea typeface="HK Grotesk Bold"/>
                  <a:cs typeface="HK Grotesk Bold"/>
                  <a:sym typeface="HK Grotesk Bold"/>
                </a:rPr>
                <a:t>Forecasting using deep learning algorithms</a:t>
              </a:r>
            </a:p>
          </p:txBody>
        </p:sp>
        <p:grpSp>
          <p:nvGrpSpPr>
            <p:cNvPr name="Group 5" id="5"/>
            <p:cNvGrpSpPr/>
            <p:nvPr/>
          </p:nvGrpSpPr>
          <p:grpSpPr>
            <a:xfrm rot="0">
              <a:off x="2605086" y="3209338"/>
              <a:ext cx="10495403" cy="3003901"/>
              <a:chOff x="0" y="0"/>
              <a:chExt cx="2073166" cy="593363"/>
            </a:xfrm>
          </p:grpSpPr>
          <p:sp>
            <p:nvSpPr>
              <p:cNvPr name="Freeform 6" id="6"/>
              <p:cNvSpPr/>
              <p:nvPr/>
            </p:nvSpPr>
            <p:spPr>
              <a:xfrm flipH="false" flipV="false" rot="0">
                <a:off x="0" y="0"/>
                <a:ext cx="2073166" cy="593363"/>
              </a:xfrm>
              <a:custGeom>
                <a:avLst/>
                <a:gdLst/>
                <a:ahLst/>
                <a:cxnLst/>
                <a:rect r="r" b="b" t="t" l="l"/>
                <a:pathLst>
                  <a:path h="593363" w="2073166">
                    <a:moveTo>
                      <a:pt x="0" y="0"/>
                    </a:moveTo>
                    <a:lnTo>
                      <a:pt x="2073166" y="0"/>
                    </a:lnTo>
                    <a:lnTo>
                      <a:pt x="2073166" y="593363"/>
                    </a:lnTo>
                    <a:lnTo>
                      <a:pt x="0" y="593363"/>
                    </a:lnTo>
                    <a:close/>
                  </a:path>
                </a:pathLst>
              </a:custGeom>
              <a:solidFill>
                <a:srgbClr val="FFFFFF"/>
              </a:solidFill>
            </p:spPr>
          </p:sp>
          <p:sp>
            <p:nvSpPr>
              <p:cNvPr name="TextBox 7" id="7"/>
              <p:cNvSpPr txBox="true"/>
              <p:nvPr/>
            </p:nvSpPr>
            <p:spPr>
              <a:xfrm>
                <a:off x="0" y="0"/>
                <a:ext cx="2073166" cy="593363"/>
              </a:xfrm>
              <a:prstGeom prst="rect">
                <a:avLst/>
              </a:prstGeom>
            </p:spPr>
            <p:txBody>
              <a:bodyPr anchor="ctr" rtlCol="false" tIns="50800" lIns="50800" bIns="50800" rIns="50800"/>
              <a:lstStyle/>
              <a:p>
                <a:pPr algn="ctr">
                  <a:lnSpc>
                    <a:spcPts val="2879"/>
                  </a:lnSpc>
                </a:pPr>
              </a:p>
            </p:txBody>
          </p:sp>
        </p:grpSp>
        <p:sp>
          <p:nvSpPr>
            <p:cNvPr name="TextBox 8" id="8"/>
            <p:cNvSpPr txBox="true"/>
            <p:nvPr/>
          </p:nvSpPr>
          <p:spPr>
            <a:xfrm rot="0">
              <a:off x="4106735" y="4054064"/>
              <a:ext cx="6996714" cy="1304925"/>
            </a:xfrm>
            <a:prstGeom prst="rect">
              <a:avLst/>
            </a:prstGeom>
          </p:spPr>
          <p:txBody>
            <a:bodyPr anchor="t" rtlCol="false" tIns="0" lIns="0" bIns="0" rIns="0">
              <a:spAutoFit/>
            </a:bodyPr>
            <a:lstStyle/>
            <a:p>
              <a:pPr algn="ctr">
                <a:lnSpc>
                  <a:spcPts val="3840"/>
                </a:lnSpc>
              </a:pPr>
              <a:r>
                <a:rPr lang="en-US" b="true" sz="3200" spc="48">
                  <a:solidFill>
                    <a:srgbClr val="1B4A56"/>
                  </a:solidFill>
                  <a:latin typeface="HK Grotesk Bold"/>
                  <a:ea typeface="HK Grotesk Bold"/>
                  <a:cs typeface="HK Grotesk Bold"/>
                  <a:sym typeface="HK Grotesk Bold"/>
                </a:rPr>
                <a:t>Long short-term memory (LSTM) Model</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89048" y="0"/>
            <a:ext cx="10398952" cy="6198360"/>
          </a:xfrm>
          <a:custGeom>
            <a:avLst/>
            <a:gdLst/>
            <a:ahLst/>
            <a:cxnLst/>
            <a:rect r="r" b="b" t="t" l="l"/>
            <a:pathLst>
              <a:path h="6198360" w="10398952">
                <a:moveTo>
                  <a:pt x="0" y="0"/>
                </a:moveTo>
                <a:lnTo>
                  <a:pt x="10398952" y="0"/>
                </a:lnTo>
                <a:lnTo>
                  <a:pt x="10398952" y="6198360"/>
                </a:lnTo>
                <a:lnTo>
                  <a:pt x="0" y="6198360"/>
                </a:lnTo>
                <a:lnTo>
                  <a:pt x="0" y="0"/>
                </a:lnTo>
                <a:close/>
              </a:path>
            </a:pathLst>
          </a:custGeom>
          <a:blipFill>
            <a:blip r:embed="rId2">
              <a:alphaModFix amt="21999"/>
            </a:blip>
            <a:stretch>
              <a:fillRect l="0" t="-5888" r="0" b="-5888"/>
            </a:stretch>
          </a:blipFill>
        </p:spPr>
      </p:sp>
      <p:sp>
        <p:nvSpPr>
          <p:cNvPr name="Freeform 3" id="3"/>
          <p:cNvSpPr/>
          <p:nvPr/>
        </p:nvSpPr>
        <p:spPr>
          <a:xfrm flipH="false" flipV="false" rot="0">
            <a:off x="0" y="3674777"/>
            <a:ext cx="5681614" cy="6612223"/>
          </a:xfrm>
          <a:custGeom>
            <a:avLst/>
            <a:gdLst/>
            <a:ahLst/>
            <a:cxnLst/>
            <a:rect r="r" b="b" t="t" l="l"/>
            <a:pathLst>
              <a:path h="6612223" w="5681614">
                <a:moveTo>
                  <a:pt x="0" y="0"/>
                </a:moveTo>
                <a:lnTo>
                  <a:pt x="5681614" y="0"/>
                </a:lnTo>
                <a:lnTo>
                  <a:pt x="5681614" y="6612223"/>
                </a:lnTo>
                <a:lnTo>
                  <a:pt x="0" y="6612223"/>
                </a:lnTo>
                <a:lnTo>
                  <a:pt x="0" y="0"/>
                </a:lnTo>
                <a:close/>
              </a:path>
            </a:pathLst>
          </a:custGeom>
          <a:blipFill>
            <a:blip r:embed="rId3"/>
            <a:stretch>
              <a:fillRect l="0" t="0" r="0" b="0"/>
            </a:stretch>
          </a:blipFill>
        </p:spPr>
      </p:sp>
      <p:sp>
        <p:nvSpPr>
          <p:cNvPr name="Freeform 4" id="4"/>
          <p:cNvSpPr/>
          <p:nvPr/>
        </p:nvSpPr>
        <p:spPr>
          <a:xfrm flipH="false" flipV="false" rot="0">
            <a:off x="5957659" y="3674777"/>
            <a:ext cx="12330341" cy="6612223"/>
          </a:xfrm>
          <a:custGeom>
            <a:avLst/>
            <a:gdLst/>
            <a:ahLst/>
            <a:cxnLst/>
            <a:rect r="r" b="b" t="t" l="l"/>
            <a:pathLst>
              <a:path h="6612223" w="12330341">
                <a:moveTo>
                  <a:pt x="0" y="0"/>
                </a:moveTo>
                <a:lnTo>
                  <a:pt x="12330341" y="0"/>
                </a:lnTo>
                <a:lnTo>
                  <a:pt x="12330341" y="6612223"/>
                </a:lnTo>
                <a:lnTo>
                  <a:pt x="0" y="6612223"/>
                </a:lnTo>
                <a:lnTo>
                  <a:pt x="0" y="0"/>
                </a:lnTo>
                <a:close/>
              </a:path>
            </a:pathLst>
          </a:custGeom>
          <a:blipFill>
            <a:blip r:embed="rId4"/>
            <a:stretch>
              <a:fillRect l="0" t="0" r="0" b="0"/>
            </a:stretch>
          </a:blipFill>
        </p:spPr>
      </p:sp>
      <p:sp>
        <p:nvSpPr>
          <p:cNvPr name="TextBox 5" id="5"/>
          <p:cNvSpPr txBox="true"/>
          <p:nvPr/>
        </p:nvSpPr>
        <p:spPr>
          <a:xfrm rot="0">
            <a:off x="1028700" y="1019175"/>
            <a:ext cx="15877626" cy="2200275"/>
          </a:xfrm>
          <a:prstGeom prst="rect">
            <a:avLst/>
          </a:prstGeom>
        </p:spPr>
        <p:txBody>
          <a:bodyPr anchor="t" rtlCol="false" tIns="0" lIns="0" bIns="0" rIns="0">
            <a:spAutoFit/>
          </a:bodyPr>
          <a:lstStyle/>
          <a:p>
            <a:pPr algn="l">
              <a:lnSpc>
                <a:spcPts val="8640"/>
              </a:lnSpc>
            </a:pPr>
            <a:r>
              <a:rPr lang="en-US" sz="7200" b="true">
                <a:solidFill>
                  <a:srgbClr val="1B4A56"/>
                </a:solidFill>
                <a:latin typeface="HK Grotesk Bold"/>
                <a:ea typeface="HK Grotesk Bold"/>
                <a:cs typeface="HK Grotesk Bold"/>
                <a:sym typeface="HK Grotesk Bold"/>
              </a:rPr>
              <a:t>Generating synthetic data and building LSTM on the same</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sp>
        <p:nvSpPr>
          <p:cNvPr name="TextBox 14" id="14"/>
          <p:cNvSpPr txBox="true"/>
          <p:nvPr/>
        </p:nvSpPr>
        <p:spPr>
          <a:xfrm rot="0">
            <a:off x="1028700" y="1019175"/>
            <a:ext cx="13798701" cy="2200275"/>
          </a:xfrm>
          <a:prstGeom prst="rect">
            <a:avLst/>
          </a:prstGeom>
        </p:spPr>
        <p:txBody>
          <a:bodyPr anchor="t" rtlCol="false" tIns="0" lIns="0" bIns="0" rIns="0">
            <a:spAutoFit/>
          </a:bodyPr>
          <a:lstStyle/>
          <a:p>
            <a:pPr algn="l">
              <a:lnSpc>
                <a:spcPts val="8640"/>
              </a:lnSpc>
            </a:pPr>
            <a:r>
              <a:rPr lang="en-US" sz="7200" b="true">
                <a:solidFill>
                  <a:srgbClr val="1B4A56"/>
                </a:solidFill>
                <a:latin typeface="HK Grotesk Bold"/>
                <a:ea typeface="HK Grotesk Bold"/>
                <a:cs typeface="HK Grotesk Bold"/>
                <a:sym typeface="HK Grotesk Bold"/>
              </a:rPr>
              <a:t>Calculating the mean absolute percentage error (MAPE)</a:t>
            </a:r>
          </a:p>
        </p:txBody>
      </p:sp>
      <p:grpSp>
        <p:nvGrpSpPr>
          <p:cNvPr name="Group 15" id="15"/>
          <p:cNvGrpSpPr/>
          <p:nvPr/>
        </p:nvGrpSpPr>
        <p:grpSpPr>
          <a:xfrm rot="0">
            <a:off x="1028700" y="3971879"/>
            <a:ext cx="8521221" cy="1305299"/>
            <a:chOff x="0" y="0"/>
            <a:chExt cx="11361628" cy="1740398"/>
          </a:xfrm>
        </p:grpSpPr>
        <p:grpSp>
          <p:nvGrpSpPr>
            <p:cNvPr name="Group 16" id="16"/>
            <p:cNvGrpSpPr/>
            <p:nvPr/>
          </p:nvGrpSpPr>
          <p:grpSpPr>
            <a:xfrm rot="0">
              <a:off x="0" y="0"/>
              <a:ext cx="6894820" cy="1740398"/>
              <a:chOff x="0" y="0"/>
              <a:chExt cx="1008487" cy="254563"/>
            </a:xfrm>
          </p:grpSpPr>
          <p:sp>
            <p:nvSpPr>
              <p:cNvPr name="Freeform 17" id="17"/>
              <p:cNvSpPr/>
              <p:nvPr/>
            </p:nvSpPr>
            <p:spPr>
              <a:xfrm flipH="false" flipV="false" rot="0">
                <a:off x="0" y="0"/>
                <a:ext cx="1008487" cy="254563"/>
              </a:xfrm>
              <a:custGeom>
                <a:avLst/>
                <a:gdLst/>
                <a:ahLst/>
                <a:cxnLst/>
                <a:rect r="r" b="b" t="t" l="l"/>
                <a:pathLst>
                  <a:path h="254563" w="1008487">
                    <a:moveTo>
                      <a:pt x="0" y="0"/>
                    </a:moveTo>
                    <a:lnTo>
                      <a:pt x="1008487" y="0"/>
                    </a:lnTo>
                    <a:lnTo>
                      <a:pt x="1008487" y="254563"/>
                    </a:lnTo>
                    <a:lnTo>
                      <a:pt x="0" y="254563"/>
                    </a:lnTo>
                    <a:close/>
                  </a:path>
                </a:pathLst>
              </a:custGeom>
              <a:solidFill>
                <a:srgbClr val="1B4A56"/>
              </a:solidFill>
            </p:spPr>
          </p:sp>
          <p:sp>
            <p:nvSpPr>
              <p:cNvPr name="TextBox 18" id="18"/>
              <p:cNvSpPr txBox="true"/>
              <p:nvPr/>
            </p:nvSpPr>
            <p:spPr>
              <a:xfrm>
                <a:off x="0" y="0"/>
                <a:ext cx="1008487" cy="254563"/>
              </a:xfrm>
              <a:prstGeom prst="rect">
                <a:avLst/>
              </a:prstGeom>
            </p:spPr>
            <p:txBody>
              <a:bodyPr anchor="ctr" rtlCol="false" tIns="50800" lIns="50800" bIns="50800" rIns="50800"/>
              <a:lstStyle/>
              <a:p>
                <a:pPr algn="ctr">
                  <a:lnSpc>
                    <a:spcPts val="2879"/>
                  </a:lnSpc>
                </a:pPr>
              </a:p>
            </p:txBody>
          </p:sp>
        </p:grpSp>
        <p:sp>
          <p:nvSpPr>
            <p:cNvPr name="TextBox 19" id="19"/>
            <p:cNvSpPr txBox="true"/>
            <p:nvPr/>
          </p:nvSpPr>
          <p:spPr>
            <a:xfrm rot="0">
              <a:off x="568289" y="311399"/>
              <a:ext cx="5758242" cy="1117600"/>
            </a:xfrm>
            <a:prstGeom prst="rect">
              <a:avLst/>
            </a:prstGeom>
          </p:spPr>
          <p:txBody>
            <a:bodyPr anchor="t" rtlCol="false" tIns="0" lIns="0" bIns="0" rIns="0">
              <a:spAutoFit/>
            </a:bodyPr>
            <a:lstStyle/>
            <a:p>
              <a:pPr algn="ctr">
                <a:lnSpc>
                  <a:spcPts val="3359"/>
                </a:lnSpc>
              </a:pPr>
              <a:r>
                <a:rPr lang="en-US" b="true" sz="2799">
                  <a:solidFill>
                    <a:srgbClr val="FFFFFF"/>
                  </a:solidFill>
                  <a:latin typeface="HK Grotesk Pro Bold"/>
                  <a:ea typeface="HK Grotesk Pro Bold"/>
                  <a:cs typeface="HK Grotesk Pro Bold"/>
                  <a:sym typeface="HK Grotesk Pro Bold"/>
                </a:rPr>
                <a:t>Mean Absolute Percentage Error (MAPE)</a:t>
              </a:r>
            </a:p>
          </p:txBody>
        </p:sp>
        <p:grpSp>
          <p:nvGrpSpPr>
            <p:cNvPr name="Group 20" id="20"/>
            <p:cNvGrpSpPr/>
            <p:nvPr/>
          </p:nvGrpSpPr>
          <p:grpSpPr>
            <a:xfrm rot="0">
              <a:off x="7036641" y="0"/>
              <a:ext cx="4324987" cy="1740398"/>
              <a:chOff x="0" y="0"/>
              <a:chExt cx="632604" cy="254563"/>
            </a:xfrm>
          </p:grpSpPr>
          <p:sp>
            <p:nvSpPr>
              <p:cNvPr name="Freeform 21" id="21"/>
              <p:cNvSpPr/>
              <p:nvPr/>
            </p:nvSpPr>
            <p:spPr>
              <a:xfrm flipH="false" flipV="false" rot="0">
                <a:off x="0" y="0"/>
                <a:ext cx="632604" cy="254563"/>
              </a:xfrm>
              <a:custGeom>
                <a:avLst/>
                <a:gdLst/>
                <a:ahLst/>
                <a:cxnLst/>
                <a:rect r="r" b="b" t="t" l="l"/>
                <a:pathLst>
                  <a:path h="254563" w="632604">
                    <a:moveTo>
                      <a:pt x="0" y="0"/>
                    </a:moveTo>
                    <a:lnTo>
                      <a:pt x="632604" y="0"/>
                    </a:lnTo>
                    <a:lnTo>
                      <a:pt x="632604" y="254563"/>
                    </a:lnTo>
                    <a:lnTo>
                      <a:pt x="0" y="254563"/>
                    </a:lnTo>
                    <a:close/>
                  </a:path>
                </a:pathLst>
              </a:custGeom>
              <a:solidFill>
                <a:srgbClr val="F4F6FC"/>
              </a:solidFill>
            </p:spPr>
          </p:sp>
          <p:sp>
            <p:nvSpPr>
              <p:cNvPr name="TextBox 22" id="22"/>
              <p:cNvSpPr txBox="true"/>
              <p:nvPr/>
            </p:nvSpPr>
            <p:spPr>
              <a:xfrm>
                <a:off x="0" y="0"/>
                <a:ext cx="632604" cy="254563"/>
              </a:xfrm>
              <a:prstGeom prst="rect">
                <a:avLst/>
              </a:prstGeom>
            </p:spPr>
            <p:txBody>
              <a:bodyPr anchor="ctr" rtlCol="false" tIns="50800" lIns="50800" bIns="50800" rIns="50800"/>
              <a:lstStyle/>
              <a:p>
                <a:pPr algn="ctr">
                  <a:lnSpc>
                    <a:spcPts val="2879"/>
                  </a:lnSpc>
                </a:pPr>
              </a:p>
            </p:txBody>
          </p:sp>
        </p:grpSp>
        <p:sp>
          <p:nvSpPr>
            <p:cNvPr name="TextBox 23" id="23"/>
            <p:cNvSpPr txBox="true"/>
            <p:nvPr/>
          </p:nvSpPr>
          <p:spPr>
            <a:xfrm rot="0">
              <a:off x="7806182" y="590799"/>
              <a:ext cx="2785905" cy="558800"/>
            </a:xfrm>
            <a:prstGeom prst="rect">
              <a:avLst/>
            </a:prstGeom>
          </p:spPr>
          <p:txBody>
            <a:bodyPr anchor="t" rtlCol="false" tIns="0" lIns="0" bIns="0" rIns="0">
              <a:spAutoFit/>
            </a:bodyPr>
            <a:lstStyle/>
            <a:p>
              <a:pPr algn="ctr">
                <a:lnSpc>
                  <a:spcPts val="3359"/>
                </a:lnSpc>
              </a:pPr>
              <a:r>
                <a:rPr lang="en-US" b="true" sz="2799">
                  <a:solidFill>
                    <a:srgbClr val="050A30"/>
                  </a:solidFill>
                  <a:latin typeface="HK Grotesk Pro Bold"/>
                  <a:ea typeface="HK Grotesk Pro Bold"/>
                  <a:cs typeface="HK Grotesk Pro Bold"/>
                  <a:sym typeface="HK Grotesk Pro Bold"/>
                </a:rPr>
                <a:t>8.83%</a:t>
              </a:r>
            </a:p>
          </p:txBody>
        </p:sp>
      </p:grpSp>
      <p:sp>
        <p:nvSpPr>
          <p:cNvPr name="TextBox 24" id="24"/>
          <p:cNvSpPr txBox="true"/>
          <p:nvPr/>
        </p:nvSpPr>
        <p:spPr>
          <a:xfrm rot="0">
            <a:off x="1028700" y="6029652"/>
            <a:ext cx="16230600" cy="2514600"/>
          </a:xfrm>
          <a:prstGeom prst="rect">
            <a:avLst/>
          </a:prstGeom>
        </p:spPr>
        <p:txBody>
          <a:bodyPr anchor="t" rtlCol="false" tIns="0" lIns="0" bIns="0" rIns="0">
            <a:spAutoFit/>
          </a:bodyPr>
          <a:lstStyle/>
          <a:p>
            <a:pPr algn="l">
              <a:lnSpc>
                <a:spcPts val="3359"/>
              </a:lnSpc>
            </a:pPr>
            <a:r>
              <a:rPr lang="en-US" sz="2799">
                <a:solidFill>
                  <a:srgbClr val="050A30"/>
                </a:solidFill>
                <a:latin typeface="HK Grotesk Pro"/>
                <a:ea typeface="HK Grotesk Pro"/>
                <a:cs typeface="HK Grotesk Pro"/>
                <a:sym typeface="HK Grotesk Pro"/>
              </a:rPr>
              <a:t>Mean absolute percentage error is a relative error measure that uses absolute values to keep the positive and negative errors from canceling one another out and uses relative errors to enable you to compare forecast accuracy between time-series models.</a:t>
            </a:r>
          </a:p>
          <a:p>
            <a:pPr algn="l">
              <a:lnSpc>
                <a:spcPts val="3359"/>
              </a:lnSpc>
            </a:pPr>
          </a:p>
          <a:p>
            <a:pPr algn="l">
              <a:lnSpc>
                <a:spcPts val="3359"/>
              </a:lnSpc>
            </a:pPr>
            <a:r>
              <a:rPr lang="en-US" sz="2799">
                <a:solidFill>
                  <a:srgbClr val="050A30"/>
                </a:solidFill>
                <a:latin typeface="HK Grotesk Pro"/>
                <a:ea typeface="HK Grotesk Pro"/>
                <a:cs typeface="HK Grotesk Pro"/>
                <a:sym typeface="HK Grotesk Pro"/>
              </a:rPr>
              <a:t>Lower values of MAPE indicate higher accuracy, while higher values indicate lower accuracy. A MAPE of 8.83% implies that, on average, the predictions are 8-9% off from the actual values.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581680" cy="10287000"/>
            <a:chOff x="0" y="0"/>
            <a:chExt cx="1470072" cy="2709333"/>
          </a:xfrm>
        </p:grpSpPr>
        <p:sp>
          <p:nvSpPr>
            <p:cNvPr name="Freeform 3" id="3"/>
            <p:cNvSpPr/>
            <p:nvPr/>
          </p:nvSpPr>
          <p:spPr>
            <a:xfrm flipH="false" flipV="false" rot="0">
              <a:off x="0" y="0"/>
              <a:ext cx="1470072" cy="2709333"/>
            </a:xfrm>
            <a:custGeom>
              <a:avLst/>
              <a:gdLst/>
              <a:ahLst/>
              <a:cxnLst/>
              <a:rect r="r" b="b" t="t" l="l"/>
              <a:pathLst>
                <a:path h="2709333" w="1470072">
                  <a:moveTo>
                    <a:pt x="0" y="0"/>
                  </a:moveTo>
                  <a:lnTo>
                    <a:pt x="1470072" y="0"/>
                  </a:lnTo>
                  <a:lnTo>
                    <a:pt x="1470072" y="2709333"/>
                  </a:lnTo>
                  <a:lnTo>
                    <a:pt x="0" y="2709333"/>
                  </a:lnTo>
                  <a:close/>
                </a:path>
              </a:pathLst>
            </a:custGeom>
            <a:solidFill>
              <a:srgbClr val="1B4A56"/>
            </a:solidFill>
          </p:spPr>
        </p:sp>
        <p:sp>
          <p:nvSpPr>
            <p:cNvPr name="TextBox 4" id="4"/>
            <p:cNvSpPr txBox="true"/>
            <p:nvPr/>
          </p:nvSpPr>
          <p:spPr>
            <a:xfrm>
              <a:off x="0" y="9525"/>
              <a:ext cx="1470072" cy="2699808"/>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17494177" y="9488445"/>
            <a:ext cx="1028700" cy="1007978"/>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259300" y="9258300"/>
            <a:ext cx="469753" cy="460291"/>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1" id="11"/>
          <p:cNvSpPr/>
          <p:nvPr/>
        </p:nvSpPr>
        <p:spPr>
          <a:xfrm flipH="false" flipV="false" rot="0">
            <a:off x="769999" y="2003775"/>
            <a:ext cx="4041682" cy="6279450"/>
          </a:xfrm>
          <a:custGeom>
            <a:avLst/>
            <a:gdLst/>
            <a:ahLst/>
            <a:cxnLst/>
            <a:rect r="r" b="b" t="t" l="l"/>
            <a:pathLst>
              <a:path h="6279450" w="4041682">
                <a:moveTo>
                  <a:pt x="0" y="0"/>
                </a:moveTo>
                <a:lnTo>
                  <a:pt x="4041682" y="0"/>
                </a:lnTo>
                <a:lnTo>
                  <a:pt x="4041682" y="6279450"/>
                </a:lnTo>
                <a:lnTo>
                  <a:pt x="0" y="6279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6453087" y="2105484"/>
            <a:ext cx="10806213" cy="6076032"/>
            <a:chOff x="0" y="0"/>
            <a:chExt cx="14408283" cy="8101376"/>
          </a:xfrm>
        </p:grpSpPr>
        <p:sp>
          <p:nvSpPr>
            <p:cNvPr name="TextBox 13" id="13"/>
            <p:cNvSpPr txBox="true"/>
            <p:nvPr/>
          </p:nvSpPr>
          <p:spPr>
            <a:xfrm rot="0">
              <a:off x="0" y="2545738"/>
              <a:ext cx="14134261" cy="2794000"/>
            </a:xfrm>
            <a:prstGeom prst="rect">
              <a:avLst/>
            </a:prstGeom>
          </p:spPr>
          <p:txBody>
            <a:bodyPr anchor="t" rtlCol="false" tIns="0" lIns="0" bIns="0" rIns="0">
              <a:spAutoFit/>
            </a:bodyPr>
            <a:lstStyle/>
            <a:p>
              <a:pPr algn="l">
                <a:lnSpc>
                  <a:spcPts val="3359"/>
                </a:lnSpc>
              </a:pPr>
              <a:r>
                <a:rPr lang="en-US" sz="2799" spc="41">
                  <a:solidFill>
                    <a:srgbClr val="000000"/>
                  </a:solidFill>
                  <a:latin typeface="HK Grotesk Pro"/>
                  <a:ea typeface="HK Grotesk Pro"/>
                  <a:cs typeface="HK Grotesk Pro"/>
                  <a:sym typeface="HK Grotesk Pro"/>
                </a:rPr>
                <a:t>Demand is the most important aspect of a business's ability to achieve its objectives. Many decisions in business depend on demand, like production, sales, and staff requirements. Forecasting is necessary for business at both international and domestic levels.</a:t>
              </a:r>
            </a:p>
          </p:txBody>
        </p:sp>
        <p:sp>
          <p:nvSpPr>
            <p:cNvPr name="TextBox 14" id="14"/>
            <p:cNvSpPr txBox="true"/>
            <p:nvPr/>
          </p:nvSpPr>
          <p:spPr>
            <a:xfrm rot="0">
              <a:off x="0" y="5866176"/>
              <a:ext cx="14408283" cy="2235200"/>
            </a:xfrm>
            <a:prstGeom prst="rect">
              <a:avLst/>
            </a:prstGeom>
          </p:spPr>
          <p:txBody>
            <a:bodyPr anchor="t" rtlCol="false" tIns="0" lIns="0" bIns="0" rIns="0">
              <a:spAutoFit/>
            </a:bodyPr>
            <a:lstStyle/>
            <a:p>
              <a:pPr algn="l">
                <a:lnSpc>
                  <a:spcPts val="3359"/>
                </a:lnSpc>
              </a:pPr>
              <a:r>
                <a:rPr lang="en-US" sz="2799">
                  <a:solidFill>
                    <a:srgbClr val="000000"/>
                  </a:solidFill>
                  <a:latin typeface="HK Grotesk Pro"/>
                  <a:ea typeface="HK Grotesk Pro"/>
                  <a:cs typeface="HK Grotesk Pro"/>
                  <a:sym typeface="HK Grotesk Pro"/>
                </a:rPr>
                <a:t>Problem Statement: Fresh Analytics, a data analytics company, aims to comprehend and predict the demand for various items across restaurants. The primary goal of the project is to determine the sales of items across different restaurants over the years.</a:t>
              </a:r>
            </a:p>
          </p:txBody>
        </p:sp>
        <p:sp>
          <p:nvSpPr>
            <p:cNvPr name="TextBox 15" id="15"/>
            <p:cNvSpPr txBox="true"/>
            <p:nvPr/>
          </p:nvSpPr>
          <p:spPr>
            <a:xfrm rot="0">
              <a:off x="0" y="-9525"/>
              <a:ext cx="10367524" cy="1470025"/>
            </a:xfrm>
            <a:prstGeom prst="rect">
              <a:avLst/>
            </a:prstGeom>
          </p:spPr>
          <p:txBody>
            <a:bodyPr anchor="t" rtlCol="false" tIns="0" lIns="0" bIns="0" rIns="0">
              <a:spAutoFit/>
            </a:bodyPr>
            <a:lstStyle/>
            <a:p>
              <a:pPr algn="l">
                <a:lnSpc>
                  <a:spcPts val="8640"/>
                </a:lnSpc>
              </a:pPr>
              <a:r>
                <a:rPr lang="en-US" sz="7200" b="true">
                  <a:solidFill>
                    <a:srgbClr val="1B4A56"/>
                  </a:solidFill>
                  <a:latin typeface="HK Grotesk Pro Bold"/>
                  <a:ea typeface="HK Grotesk Pro Bold"/>
                  <a:cs typeface="HK Grotesk Pro Bold"/>
                  <a:sym typeface="HK Grotesk Pro Bold"/>
                </a:rPr>
                <a:t>Background</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0"/>
              <a:ext cx="270933" cy="265476"/>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028700" y="4314825"/>
            <a:ext cx="8027227" cy="4974958"/>
          </a:xfrm>
          <a:custGeom>
            <a:avLst/>
            <a:gdLst/>
            <a:ahLst/>
            <a:cxnLst/>
            <a:rect r="r" b="b" t="t" l="l"/>
            <a:pathLst>
              <a:path h="4974958" w="8027227">
                <a:moveTo>
                  <a:pt x="0" y="0"/>
                </a:moveTo>
                <a:lnTo>
                  <a:pt x="8027227" y="0"/>
                </a:lnTo>
                <a:lnTo>
                  <a:pt x="8027227" y="4974958"/>
                </a:lnTo>
                <a:lnTo>
                  <a:pt x="0" y="4974958"/>
                </a:lnTo>
                <a:lnTo>
                  <a:pt x="0" y="0"/>
                </a:lnTo>
                <a:close/>
              </a:path>
            </a:pathLst>
          </a:custGeom>
          <a:blipFill>
            <a:blip r:embed="rId2"/>
            <a:stretch>
              <a:fillRect l="0" t="0" r="0" b="0"/>
            </a:stretch>
          </a:blipFill>
        </p:spPr>
      </p:sp>
      <p:sp>
        <p:nvSpPr>
          <p:cNvPr name="TextBox 15" id="15"/>
          <p:cNvSpPr txBox="true"/>
          <p:nvPr/>
        </p:nvSpPr>
        <p:spPr>
          <a:xfrm rot="0">
            <a:off x="1028700" y="1019175"/>
            <a:ext cx="15842183" cy="3295650"/>
          </a:xfrm>
          <a:prstGeom prst="rect">
            <a:avLst/>
          </a:prstGeom>
        </p:spPr>
        <p:txBody>
          <a:bodyPr anchor="t" rtlCol="false" tIns="0" lIns="0" bIns="0" rIns="0">
            <a:spAutoFit/>
          </a:bodyPr>
          <a:lstStyle/>
          <a:p>
            <a:pPr algn="l">
              <a:lnSpc>
                <a:spcPts val="8640"/>
              </a:lnSpc>
            </a:pPr>
            <a:r>
              <a:rPr lang="en-US" sz="7200" b="true">
                <a:solidFill>
                  <a:srgbClr val="1B4A56"/>
                </a:solidFill>
                <a:latin typeface="HK Grotesk Bold"/>
                <a:ea typeface="HK Grotesk Bold"/>
                <a:cs typeface="HK Grotesk Bold"/>
                <a:sym typeface="HK Grotesk Bold"/>
              </a:rPr>
              <a:t> Developed another model using the entire series for training, and used it to forecast for the next three months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1B4A56"/>
        </a:solidFill>
      </p:bgPr>
    </p:bg>
    <p:spTree>
      <p:nvGrpSpPr>
        <p:cNvPr id="1" name=""/>
        <p:cNvGrpSpPr/>
        <p:nvPr/>
      </p:nvGrpSpPr>
      <p:grpSpPr>
        <a:xfrm>
          <a:off x="0" y="0"/>
          <a:ext cx="0" cy="0"/>
          <a:chOff x="0" y="0"/>
          <a:chExt cx="0" cy="0"/>
        </a:xfrm>
      </p:grpSpPr>
      <p:sp>
        <p:nvSpPr>
          <p:cNvPr name="TextBox 2" id="2"/>
          <p:cNvSpPr txBox="true"/>
          <p:nvPr/>
        </p:nvSpPr>
        <p:spPr>
          <a:xfrm rot="0">
            <a:off x="3440181" y="4586287"/>
            <a:ext cx="11407639" cy="1104900"/>
          </a:xfrm>
          <a:prstGeom prst="rect">
            <a:avLst/>
          </a:prstGeom>
        </p:spPr>
        <p:txBody>
          <a:bodyPr anchor="t" rtlCol="false" tIns="0" lIns="0" bIns="0" rIns="0">
            <a:spAutoFit/>
          </a:bodyPr>
          <a:lstStyle/>
          <a:p>
            <a:pPr algn="ctr">
              <a:lnSpc>
                <a:spcPts val="8640"/>
              </a:lnSpc>
            </a:pPr>
            <a:r>
              <a:rPr lang="en-US" sz="7200" b="true">
                <a:solidFill>
                  <a:srgbClr val="FFFFFF"/>
                </a:solidFill>
                <a:latin typeface="HK Grotesk Bold"/>
                <a:ea typeface="HK Grotesk Bold"/>
                <a:cs typeface="HK Grotesk Bold"/>
                <a:sym typeface="HK Grotesk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4" id="14"/>
          <p:cNvGrpSpPr/>
          <p:nvPr/>
        </p:nvGrpSpPr>
        <p:grpSpPr>
          <a:xfrm rot="0">
            <a:off x="9782015" y="0"/>
            <a:ext cx="8505985" cy="10287000"/>
            <a:chOff x="0" y="0"/>
            <a:chExt cx="2240260" cy="2709333"/>
          </a:xfrm>
        </p:grpSpPr>
        <p:sp>
          <p:nvSpPr>
            <p:cNvPr name="Freeform 15" id="15"/>
            <p:cNvSpPr/>
            <p:nvPr/>
          </p:nvSpPr>
          <p:spPr>
            <a:xfrm flipH="false" flipV="false" rot="0">
              <a:off x="0" y="0"/>
              <a:ext cx="2240260" cy="2709333"/>
            </a:xfrm>
            <a:custGeom>
              <a:avLst/>
              <a:gdLst/>
              <a:ahLst/>
              <a:cxnLst/>
              <a:rect r="r" b="b" t="t" l="l"/>
              <a:pathLst>
                <a:path h="2709333" w="2240260">
                  <a:moveTo>
                    <a:pt x="0" y="0"/>
                  </a:moveTo>
                  <a:lnTo>
                    <a:pt x="2240260" y="0"/>
                  </a:lnTo>
                  <a:lnTo>
                    <a:pt x="2240260" y="2709333"/>
                  </a:lnTo>
                  <a:lnTo>
                    <a:pt x="0" y="2709333"/>
                  </a:lnTo>
                  <a:close/>
                </a:path>
              </a:pathLst>
            </a:custGeom>
            <a:solidFill>
              <a:srgbClr val="1B4A56"/>
            </a:solidFill>
          </p:spPr>
        </p:sp>
        <p:sp>
          <p:nvSpPr>
            <p:cNvPr name="TextBox 16" id="16"/>
            <p:cNvSpPr txBox="true"/>
            <p:nvPr/>
          </p:nvSpPr>
          <p:spPr>
            <a:xfrm>
              <a:off x="0" y="9525"/>
              <a:ext cx="2240260" cy="2699808"/>
            </a:xfrm>
            <a:prstGeom prst="rect">
              <a:avLst/>
            </a:prstGeom>
          </p:spPr>
          <p:txBody>
            <a:bodyPr anchor="ctr" rtlCol="false" tIns="50800" lIns="50800" bIns="50800" rIns="50800"/>
            <a:lstStyle/>
            <a:p>
              <a:pPr algn="ctr">
                <a:lnSpc>
                  <a:spcPts val="2879"/>
                </a:lnSpc>
              </a:pPr>
            </a:p>
          </p:txBody>
        </p:sp>
      </p:grpSp>
      <p:sp>
        <p:nvSpPr>
          <p:cNvPr name="Freeform 17" id="17"/>
          <p:cNvSpPr/>
          <p:nvPr/>
        </p:nvSpPr>
        <p:spPr>
          <a:xfrm flipH="false" flipV="false" rot="0">
            <a:off x="10943303" y="568409"/>
            <a:ext cx="6183409" cy="9268377"/>
          </a:xfrm>
          <a:custGeom>
            <a:avLst/>
            <a:gdLst/>
            <a:ahLst/>
            <a:cxnLst/>
            <a:rect r="r" b="b" t="t" l="l"/>
            <a:pathLst>
              <a:path h="9268377" w="6183409">
                <a:moveTo>
                  <a:pt x="0" y="0"/>
                </a:moveTo>
                <a:lnTo>
                  <a:pt x="6183409" y="0"/>
                </a:lnTo>
                <a:lnTo>
                  <a:pt x="6183409" y="9268377"/>
                </a:lnTo>
                <a:lnTo>
                  <a:pt x="0" y="9268377"/>
                </a:lnTo>
                <a:lnTo>
                  <a:pt x="0" y="0"/>
                </a:lnTo>
                <a:close/>
              </a:path>
            </a:pathLst>
          </a:custGeom>
          <a:blipFill>
            <a:blip r:embed="rId2"/>
            <a:stretch>
              <a:fillRect l="0" t="0" r="0" b="0"/>
            </a:stretch>
          </a:blipFill>
        </p:spPr>
      </p:sp>
      <p:sp>
        <p:nvSpPr>
          <p:cNvPr name="TextBox 18" id="18"/>
          <p:cNvSpPr txBox="true"/>
          <p:nvPr/>
        </p:nvSpPr>
        <p:spPr>
          <a:xfrm rot="0">
            <a:off x="1028700" y="1028700"/>
            <a:ext cx="8753315" cy="3286125"/>
          </a:xfrm>
          <a:prstGeom prst="rect">
            <a:avLst/>
          </a:prstGeom>
        </p:spPr>
        <p:txBody>
          <a:bodyPr anchor="t" rtlCol="false" tIns="0" lIns="0" bIns="0" rIns="0">
            <a:spAutoFit/>
          </a:bodyPr>
          <a:lstStyle/>
          <a:p>
            <a:pPr algn="l">
              <a:lnSpc>
                <a:spcPts val="8640"/>
              </a:lnSpc>
            </a:pPr>
            <a:r>
              <a:rPr lang="en-US" sz="7200" b="true">
                <a:solidFill>
                  <a:srgbClr val="1B4A56"/>
                </a:solidFill>
                <a:latin typeface="Canva Sans Bold"/>
                <a:ea typeface="Canva Sans Bold"/>
                <a:cs typeface="Canva Sans Bold"/>
                <a:sym typeface="Canva Sans Bold"/>
              </a:rPr>
              <a:t>Dataset &amp; algorithms used to forecast sales</a:t>
            </a:r>
          </a:p>
        </p:txBody>
      </p:sp>
      <p:sp>
        <p:nvSpPr>
          <p:cNvPr name="TextBox 19" id="19"/>
          <p:cNvSpPr txBox="true"/>
          <p:nvPr/>
        </p:nvSpPr>
        <p:spPr>
          <a:xfrm rot="0">
            <a:off x="1028700" y="4538071"/>
            <a:ext cx="8115300" cy="50292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Semi-Bold"/>
                <a:ea typeface="HK Grotesk Pro Semi-Bold"/>
                <a:cs typeface="HK Grotesk Pro Semi-Bold"/>
                <a:sym typeface="HK Grotesk Pro Semi-Bold"/>
              </a:rPr>
              <a:t>There are 3 datasets naming Items, Restaurants and Sales which includes the given info. The dataset has been converted into proper datetime and datetimeindex format for further analysis</a:t>
            </a:r>
          </a:p>
          <a:p>
            <a:pPr algn="l">
              <a:lnSpc>
                <a:spcPts val="3359"/>
              </a:lnSpc>
            </a:pPr>
          </a:p>
          <a:p>
            <a:pPr algn="l">
              <a:lnSpc>
                <a:spcPts val="3359"/>
              </a:lnSpc>
            </a:pPr>
            <a:r>
              <a:rPr lang="en-US" sz="2799" b="true">
                <a:solidFill>
                  <a:srgbClr val="000000"/>
                </a:solidFill>
                <a:latin typeface="HK Grotesk Pro Semi-Bold"/>
                <a:ea typeface="HK Grotesk Pro Semi-Bold"/>
                <a:cs typeface="HK Grotesk Pro Semi-Bold"/>
                <a:sym typeface="HK Grotesk Pro Semi-Bold"/>
              </a:rPr>
              <a:t>Machine learning Models used:</a:t>
            </a:r>
          </a:p>
          <a:p>
            <a:pPr algn="l">
              <a:lnSpc>
                <a:spcPts val="3359"/>
              </a:lnSpc>
            </a:pPr>
            <a:r>
              <a:rPr lang="en-US" sz="2799" b="true">
                <a:solidFill>
                  <a:srgbClr val="000000"/>
                </a:solidFill>
                <a:latin typeface="HK Grotesk Pro Semi-Bold"/>
                <a:ea typeface="HK Grotesk Pro Semi-Bold"/>
                <a:cs typeface="HK Grotesk Pro Semi-Bold"/>
                <a:sym typeface="HK Grotesk Pro Semi-Bold"/>
              </a:rPr>
              <a:t>Linear Regression</a:t>
            </a:r>
          </a:p>
          <a:p>
            <a:pPr algn="l">
              <a:lnSpc>
                <a:spcPts val="3359"/>
              </a:lnSpc>
            </a:pPr>
            <a:r>
              <a:rPr lang="en-US" sz="2799" b="true">
                <a:solidFill>
                  <a:srgbClr val="000000"/>
                </a:solidFill>
                <a:latin typeface="HK Grotesk Pro Semi-Bold"/>
                <a:ea typeface="HK Grotesk Pro Semi-Bold"/>
                <a:cs typeface="HK Grotesk Pro Semi-Bold"/>
                <a:sym typeface="HK Grotesk Pro Semi-Bold"/>
              </a:rPr>
              <a:t>Random Forest Regressor</a:t>
            </a:r>
          </a:p>
          <a:p>
            <a:pPr algn="l">
              <a:lnSpc>
                <a:spcPts val="3359"/>
              </a:lnSpc>
            </a:pPr>
            <a:r>
              <a:rPr lang="en-US" sz="2799" b="true">
                <a:solidFill>
                  <a:srgbClr val="000000"/>
                </a:solidFill>
                <a:latin typeface="HK Grotesk Pro Semi-Bold"/>
                <a:ea typeface="HK Grotesk Pro Semi-Bold"/>
                <a:cs typeface="HK Grotesk Pro Semi-Bold"/>
                <a:sym typeface="HK Grotesk Pro Semi-Bold"/>
              </a:rPr>
              <a:t>XGBoost </a:t>
            </a:r>
          </a:p>
          <a:p>
            <a:pPr algn="l">
              <a:lnSpc>
                <a:spcPts val="3359"/>
              </a:lnSpc>
            </a:pPr>
          </a:p>
          <a:p>
            <a:pPr algn="l">
              <a:lnSpc>
                <a:spcPts val="3359"/>
              </a:lnSpc>
            </a:pPr>
            <a:r>
              <a:rPr lang="en-US" sz="2799" b="true">
                <a:solidFill>
                  <a:srgbClr val="000000"/>
                </a:solidFill>
                <a:latin typeface="HK Grotesk Pro Semi-Bold"/>
                <a:ea typeface="HK Grotesk Pro Semi-Bold"/>
                <a:cs typeface="HK Grotesk Pro Semi-Bold"/>
                <a:sym typeface="HK Grotesk Pro Semi-Bold"/>
              </a:rPr>
              <a:t>Deep learning Model used:</a:t>
            </a:r>
          </a:p>
          <a:p>
            <a:pPr algn="l">
              <a:lnSpc>
                <a:spcPts val="3359"/>
              </a:lnSpc>
            </a:pPr>
            <a:r>
              <a:rPr lang="en-US" sz="2799" b="true">
                <a:solidFill>
                  <a:srgbClr val="000000"/>
                </a:solidFill>
                <a:latin typeface="HK Grotesk Pro Semi-Bold"/>
                <a:ea typeface="HK Grotesk Pro Semi-Bold"/>
                <a:cs typeface="HK Grotesk Pro Semi-Bold"/>
                <a:sym typeface="HK Grotesk Pro Semi-Bold"/>
              </a:rPr>
              <a:t>LSTM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771784" y="4678000"/>
            <a:ext cx="5835732" cy="4938359"/>
          </a:xfrm>
          <a:custGeom>
            <a:avLst/>
            <a:gdLst/>
            <a:ahLst/>
            <a:cxnLst/>
            <a:rect r="r" b="b" t="t" l="l"/>
            <a:pathLst>
              <a:path h="4938359" w="5835732">
                <a:moveTo>
                  <a:pt x="0" y="0"/>
                </a:moveTo>
                <a:lnTo>
                  <a:pt x="5835732" y="0"/>
                </a:lnTo>
                <a:lnTo>
                  <a:pt x="5835732" y="4938358"/>
                </a:lnTo>
                <a:lnTo>
                  <a:pt x="0" y="4938358"/>
                </a:lnTo>
                <a:lnTo>
                  <a:pt x="0" y="0"/>
                </a:lnTo>
                <a:close/>
              </a:path>
            </a:pathLst>
          </a:custGeom>
          <a:blipFill>
            <a:blip r:embed="rId2"/>
            <a:stretch>
              <a:fillRect l="0" t="0" r="-13560" b="-19066"/>
            </a:stretch>
          </a:blipFill>
        </p:spPr>
      </p:sp>
      <p:sp>
        <p:nvSpPr>
          <p:cNvPr name="Freeform 15" id="15"/>
          <p:cNvSpPr/>
          <p:nvPr/>
        </p:nvSpPr>
        <p:spPr>
          <a:xfrm flipH="false" flipV="false" rot="0">
            <a:off x="10051544" y="4678000"/>
            <a:ext cx="5743358" cy="4938359"/>
          </a:xfrm>
          <a:custGeom>
            <a:avLst/>
            <a:gdLst/>
            <a:ahLst/>
            <a:cxnLst/>
            <a:rect r="r" b="b" t="t" l="l"/>
            <a:pathLst>
              <a:path h="4938359" w="5743358">
                <a:moveTo>
                  <a:pt x="0" y="0"/>
                </a:moveTo>
                <a:lnTo>
                  <a:pt x="5743357" y="0"/>
                </a:lnTo>
                <a:lnTo>
                  <a:pt x="5743357" y="4938358"/>
                </a:lnTo>
                <a:lnTo>
                  <a:pt x="0" y="4938358"/>
                </a:lnTo>
                <a:lnTo>
                  <a:pt x="0" y="0"/>
                </a:lnTo>
                <a:close/>
              </a:path>
            </a:pathLst>
          </a:custGeom>
          <a:blipFill>
            <a:blip r:embed="rId3"/>
            <a:stretch>
              <a:fillRect l="0" t="0" r="0" b="0"/>
            </a:stretch>
          </a:blipFill>
        </p:spPr>
      </p:sp>
      <p:sp>
        <p:nvSpPr>
          <p:cNvPr name="TextBox 16" id="16"/>
          <p:cNvSpPr txBox="true"/>
          <p:nvPr/>
        </p:nvSpPr>
        <p:spPr>
          <a:xfrm rot="0">
            <a:off x="1028700" y="1028700"/>
            <a:ext cx="10796796" cy="1095375"/>
          </a:xfrm>
          <a:prstGeom prst="rect">
            <a:avLst/>
          </a:prstGeom>
        </p:spPr>
        <p:txBody>
          <a:bodyPr anchor="t" rtlCol="false" tIns="0" lIns="0" bIns="0" rIns="0">
            <a:spAutoFit/>
          </a:bodyPr>
          <a:lstStyle/>
          <a:p>
            <a:pPr algn="l">
              <a:lnSpc>
                <a:spcPts val="8640"/>
              </a:lnSpc>
            </a:pPr>
            <a:r>
              <a:rPr lang="en-US" sz="7200" b="true">
                <a:solidFill>
                  <a:srgbClr val="1B4A56"/>
                </a:solidFill>
                <a:latin typeface="Canva Sans Bold"/>
                <a:ea typeface="Canva Sans Bold"/>
                <a:cs typeface="Canva Sans Bold"/>
                <a:sym typeface="Canva Sans Bold"/>
              </a:rPr>
              <a:t>Preliminary Analysis</a:t>
            </a:r>
          </a:p>
        </p:txBody>
      </p:sp>
      <p:grpSp>
        <p:nvGrpSpPr>
          <p:cNvPr name="Group 17" id="17"/>
          <p:cNvGrpSpPr/>
          <p:nvPr/>
        </p:nvGrpSpPr>
        <p:grpSpPr>
          <a:xfrm rot="0">
            <a:off x="1028700" y="2392000"/>
            <a:ext cx="16230600" cy="2095500"/>
            <a:chOff x="0" y="0"/>
            <a:chExt cx="21640800" cy="2794000"/>
          </a:xfrm>
        </p:grpSpPr>
        <p:sp>
          <p:nvSpPr>
            <p:cNvPr name="TextBox 18" id="18"/>
            <p:cNvSpPr txBox="true"/>
            <p:nvPr/>
          </p:nvSpPr>
          <p:spPr>
            <a:xfrm rot="0">
              <a:off x="10820400" y="0"/>
              <a:ext cx="10820400" cy="27940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Bold"/>
                  <a:ea typeface="HK Grotesk Pro Bold"/>
                  <a:cs typeface="HK Grotesk Pro Bold"/>
                  <a:sym typeface="HK Grotesk Pro Bold"/>
                </a:rPr>
                <a:t>Outlier detection:</a:t>
              </a:r>
            </a:p>
            <a:p>
              <a:pPr algn="l">
                <a:lnSpc>
                  <a:spcPts val="3359"/>
                </a:lnSpc>
              </a:pPr>
              <a:r>
                <a:rPr lang="en-US" sz="2799">
                  <a:solidFill>
                    <a:srgbClr val="000000"/>
                  </a:solidFill>
                  <a:latin typeface="HK Grotesk Pro"/>
                  <a:ea typeface="HK Grotesk Pro"/>
                  <a:cs typeface="HK Grotesk Pro"/>
                  <a:sym typeface="HK Grotesk Pro"/>
                </a:rPr>
                <a:t>Therefore, here we are removing the data from this restaurant altogether to get a more balanced data distribution. We get a more evenly distributed data after removing Bob’s Diner’s sales.</a:t>
              </a:r>
            </a:p>
          </p:txBody>
        </p:sp>
        <p:sp>
          <p:nvSpPr>
            <p:cNvPr name="TextBox 19" id="19"/>
            <p:cNvSpPr txBox="true"/>
            <p:nvPr/>
          </p:nvSpPr>
          <p:spPr>
            <a:xfrm rot="0">
              <a:off x="0" y="0"/>
              <a:ext cx="10820400" cy="27940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Bold"/>
                  <a:ea typeface="HK Grotesk Pro Bold"/>
                  <a:cs typeface="HK Grotesk Pro Bold"/>
                  <a:sym typeface="HK Grotesk Pro Bold"/>
                </a:rPr>
                <a:t>Merging datasets after renaming columns:</a:t>
              </a:r>
            </a:p>
            <a:p>
              <a:pPr algn="l">
                <a:lnSpc>
                  <a:spcPts val="3359"/>
                </a:lnSpc>
              </a:pPr>
              <a:r>
                <a:rPr lang="en-US" sz="2799">
                  <a:solidFill>
                    <a:srgbClr val="000000"/>
                  </a:solidFill>
                  <a:latin typeface="HK Grotesk Pro"/>
                  <a:ea typeface="HK Grotesk Pro"/>
                  <a:cs typeface="HK Grotesk Pro"/>
                  <a:sym typeface="HK Grotesk Pro"/>
                </a:rPr>
                <a:t>It can be seen that Bob's Diner's sales is contributing the most in overall dataset but it is also numerically at a distance from rest of the values in the dataset.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028700" y="3238429"/>
            <a:ext cx="12499608" cy="4960534"/>
          </a:xfrm>
          <a:custGeom>
            <a:avLst/>
            <a:gdLst/>
            <a:ahLst/>
            <a:cxnLst/>
            <a:rect r="r" b="b" t="t" l="l"/>
            <a:pathLst>
              <a:path h="4960534" w="12499608">
                <a:moveTo>
                  <a:pt x="0" y="0"/>
                </a:moveTo>
                <a:lnTo>
                  <a:pt x="12499608" y="0"/>
                </a:lnTo>
                <a:lnTo>
                  <a:pt x="12499608" y="4960534"/>
                </a:lnTo>
                <a:lnTo>
                  <a:pt x="0" y="4960534"/>
                </a:lnTo>
                <a:lnTo>
                  <a:pt x="0" y="0"/>
                </a:lnTo>
                <a:close/>
              </a:path>
            </a:pathLst>
          </a:custGeom>
          <a:blipFill>
            <a:blip r:embed="rId2"/>
            <a:stretch>
              <a:fillRect l="-6969" t="-34274" r="0" b="-17343"/>
            </a:stretch>
          </a:blipFill>
        </p:spPr>
      </p:sp>
      <p:sp>
        <p:nvSpPr>
          <p:cNvPr name="TextBox 15" id="15"/>
          <p:cNvSpPr txBox="true"/>
          <p:nvPr/>
        </p:nvSpPr>
        <p:spPr>
          <a:xfrm rot="0">
            <a:off x="1028700" y="1028700"/>
            <a:ext cx="13583362" cy="1095375"/>
          </a:xfrm>
          <a:prstGeom prst="rect">
            <a:avLst/>
          </a:prstGeom>
        </p:spPr>
        <p:txBody>
          <a:bodyPr anchor="t" rtlCol="false" tIns="0" lIns="0" bIns="0" rIns="0">
            <a:spAutoFit/>
          </a:bodyPr>
          <a:lstStyle/>
          <a:p>
            <a:pPr algn="l">
              <a:lnSpc>
                <a:spcPts val="8640"/>
              </a:lnSpc>
            </a:pPr>
            <a:r>
              <a:rPr lang="en-US" sz="7200" b="true">
                <a:solidFill>
                  <a:srgbClr val="1B4A56"/>
                </a:solidFill>
                <a:latin typeface="Canva Sans Bold"/>
                <a:ea typeface="Canva Sans Bold"/>
                <a:cs typeface="Canva Sans Bold"/>
                <a:sym typeface="Canva Sans Bold"/>
              </a:rPr>
              <a:t>Exploratory Data Analysis</a:t>
            </a:r>
          </a:p>
        </p:txBody>
      </p:sp>
      <p:sp>
        <p:nvSpPr>
          <p:cNvPr name="TextBox 16" id="16"/>
          <p:cNvSpPr txBox="true"/>
          <p:nvPr/>
        </p:nvSpPr>
        <p:spPr>
          <a:xfrm rot="0">
            <a:off x="1028700" y="2478562"/>
            <a:ext cx="9044155" cy="4191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Bold"/>
                <a:ea typeface="HK Grotesk Pro Bold"/>
                <a:cs typeface="HK Grotesk Pro Bold"/>
                <a:sym typeface="HK Grotesk Pro Bold"/>
              </a:rPr>
              <a:t> The overall date wise sales to understand the pattern:</a:t>
            </a:r>
          </a:p>
        </p:txBody>
      </p:sp>
      <p:sp>
        <p:nvSpPr>
          <p:cNvPr name="TextBox 17" id="17"/>
          <p:cNvSpPr txBox="true"/>
          <p:nvPr/>
        </p:nvSpPr>
        <p:spPr>
          <a:xfrm rot="0">
            <a:off x="1028700" y="8420100"/>
            <a:ext cx="16230600" cy="838200"/>
          </a:xfrm>
          <a:prstGeom prst="rect">
            <a:avLst/>
          </a:prstGeom>
        </p:spPr>
        <p:txBody>
          <a:bodyPr anchor="t" rtlCol="false" tIns="0" lIns="0" bIns="0" rIns="0">
            <a:spAutoFit/>
          </a:bodyPr>
          <a:lstStyle/>
          <a:p>
            <a:pPr algn="l">
              <a:lnSpc>
                <a:spcPts val="3359"/>
              </a:lnSpc>
            </a:pPr>
            <a:r>
              <a:rPr lang="en-US" sz="2799">
                <a:solidFill>
                  <a:srgbClr val="000000"/>
                </a:solidFill>
                <a:latin typeface="HK Grotesk Pro"/>
                <a:ea typeface="HK Grotesk Pro"/>
                <a:cs typeface="HK Grotesk Pro"/>
                <a:sym typeface="HK Grotesk Pro"/>
              </a:rPr>
              <a:t>Sales have been consistently going up and down throughout the months in last 3 years. No seasonal changes can be seen except for few spikes in March and August.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028700" y="3582967"/>
            <a:ext cx="8240154" cy="5675333"/>
          </a:xfrm>
          <a:custGeom>
            <a:avLst/>
            <a:gdLst/>
            <a:ahLst/>
            <a:cxnLst/>
            <a:rect r="r" b="b" t="t" l="l"/>
            <a:pathLst>
              <a:path h="5675333" w="8240154">
                <a:moveTo>
                  <a:pt x="0" y="0"/>
                </a:moveTo>
                <a:lnTo>
                  <a:pt x="8240154" y="0"/>
                </a:lnTo>
                <a:lnTo>
                  <a:pt x="8240154" y="5675333"/>
                </a:lnTo>
                <a:lnTo>
                  <a:pt x="0" y="5675333"/>
                </a:lnTo>
                <a:lnTo>
                  <a:pt x="0" y="0"/>
                </a:lnTo>
                <a:close/>
              </a:path>
            </a:pathLst>
          </a:custGeom>
          <a:blipFill>
            <a:blip r:embed="rId2"/>
            <a:stretch>
              <a:fillRect l="-803" t="-3885" r="0" b="0"/>
            </a:stretch>
          </a:blipFill>
        </p:spPr>
      </p:sp>
      <p:sp>
        <p:nvSpPr>
          <p:cNvPr name="TextBox 15" id="15"/>
          <p:cNvSpPr txBox="true"/>
          <p:nvPr/>
        </p:nvSpPr>
        <p:spPr>
          <a:xfrm rot="0">
            <a:off x="1028700" y="1028700"/>
            <a:ext cx="13583362" cy="1095375"/>
          </a:xfrm>
          <a:prstGeom prst="rect">
            <a:avLst/>
          </a:prstGeom>
        </p:spPr>
        <p:txBody>
          <a:bodyPr anchor="t" rtlCol="false" tIns="0" lIns="0" bIns="0" rIns="0">
            <a:spAutoFit/>
          </a:bodyPr>
          <a:lstStyle/>
          <a:p>
            <a:pPr algn="l">
              <a:lnSpc>
                <a:spcPts val="8640"/>
              </a:lnSpc>
            </a:pPr>
            <a:r>
              <a:rPr lang="en-US" sz="7200" b="true">
                <a:solidFill>
                  <a:srgbClr val="1B4A56"/>
                </a:solidFill>
                <a:latin typeface="Canva Sans Bold"/>
                <a:ea typeface="Canva Sans Bold"/>
                <a:cs typeface="Canva Sans Bold"/>
                <a:sym typeface="Canva Sans Bold"/>
              </a:rPr>
              <a:t>Exploratory Data Analysis</a:t>
            </a:r>
          </a:p>
        </p:txBody>
      </p:sp>
      <p:sp>
        <p:nvSpPr>
          <p:cNvPr name="TextBox 16" id="16"/>
          <p:cNvSpPr txBox="true"/>
          <p:nvPr/>
        </p:nvSpPr>
        <p:spPr>
          <a:xfrm rot="0">
            <a:off x="1028700" y="2482757"/>
            <a:ext cx="9044155" cy="4191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Bold"/>
                <a:ea typeface="HK Grotesk Pro Bold"/>
                <a:cs typeface="HK Grotesk Pro Bold"/>
                <a:sym typeface="HK Grotesk Pro Bold"/>
              </a:rPr>
              <a:t> How sales fluctuate across different days of the week?</a:t>
            </a:r>
          </a:p>
        </p:txBody>
      </p:sp>
      <p:sp>
        <p:nvSpPr>
          <p:cNvPr name="TextBox 17" id="17"/>
          <p:cNvSpPr txBox="true"/>
          <p:nvPr/>
        </p:nvSpPr>
        <p:spPr>
          <a:xfrm rot="0">
            <a:off x="9268854" y="5143500"/>
            <a:ext cx="6907788" cy="1676400"/>
          </a:xfrm>
          <a:prstGeom prst="rect">
            <a:avLst/>
          </a:prstGeom>
        </p:spPr>
        <p:txBody>
          <a:bodyPr anchor="t" rtlCol="false" tIns="0" lIns="0" bIns="0" rIns="0">
            <a:spAutoFit/>
          </a:bodyPr>
          <a:lstStyle/>
          <a:p>
            <a:pPr algn="l">
              <a:lnSpc>
                <a:spcPts val="3359"/>
              </a:lnSpc>
            </a:pPr>
            <a:r>
              <a:rPr lang="en-US" sz="2799">
                <a:solidFill>
                  <a:srgbClr val="000000"/>
                </a:solidFill>
                <a:latin typeface="HK Grotesk Pro"/>
                <a:ea typeface="HK Grotesk Pro"/>
                <a:cs typeface="HK Grotesk Pro"/>
                <a:sym typeface="HK Grotesk Pro"/>
              </a:rPr>
              <a:t>Highest average sales recorded on</a:t>
            </a:r>
            <a:r>
              <a:rPr lang="en-US" sz="2799" b="true">
                <a:solidFill>
                  <a:srgbClr val="000000"/>
                </a:solidFill>
                <a:latin typeface="HK Grotesk Pro Bold"/>
                <a:ea typeface="HK Grotesk Pro Bold"/>
                <a:cs typeface="HK Grotesk Pro Bold"/>
                <a:sym typeface="HK Grotesk Pro Bold"/>
              </a:rPr>
              <a:t> Tuesdays, Fridays and Saturdays </a:t>
            </a:r>
            <a:r>
              <a:rPr lang="en-US" sz="2799">
                <a:solidFill>
                  <a:srgbClr val="000000"/>
                </a:solidFill>
                <a:latin typeface="HK Grotesk Pro"/>
                <a:ea typeface="HK Grotesk Pro"/>
                <a:cs typeface="HK Grotesk Pro"/>
                <a:sym typeface="HK Grotesk Pro"/>
              </a:rPr>
              <a:t>whereas lower sales happen on Mondays, Wednesdays, Thursdays and Sundays.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028700" y="3545840"/>
            <a:ext cx="7854226" cy="5712460"/>
          </a:xfrm>
          <a:custGeom>
            <a:avLst/>
            <a:gdLst/>
            <a:ahLst/>
            <a:cxnLst/>
            <a:rect r="r" b="b" t="t" l="l"/>
            <a:pathLst>
              <a:path h="5712460" w="7854226">
                <a:moveTo>
                  <a:pt x="0" y="0"/>
                </a:moveTo>
                <a:lnTo>
                  <a:pt x="7854226" y="0"/>
                </a:lnTo>
                <a:lnTo>
                  <a:pt x="7854226" y="5712460"/>
                </a:lnTo>
                <a:lnTo>
                  <a:pt x="0" y="5712460"/>
                </a:lnTo>
                <a:lnTo>
                  <a:pt x="0" y="0"/>
                </a:lnTo>
                <a:close/>
              </a:path>
            </a:pathLst>
          </a:custGeom>
          <a:blipFill>
            <a:blip r:embed="rId2"/>
            <a:stretch>
              <a:fillRect l="0" t="-1526" r="-3067" b="-956"/>
            </a:stretch>
          </a:blipFill>
        </p:spPr>
      </p:sp>
      <p:sp>
        <p:nvSpPr>
          <p:cNvPr name="TextBox 15" id="15"/>
          <p:cNvSpPr txBox="true"/>
          <p:nvPr/>
        </p:nvSpPr>
        <p:spPr>
          <a:xfrm rot="0">
            <a:off x="1028700" y="1028700"/>
            <a:ext cx="13583362" cy="1095375"/>
          </a:xfrm>
          <a:prstGeom prst="rect">
            <a:avLst/>
          </a:prstGeom>
        </p:spPr>
        <p:txBody>
          <a:bodyPr anchor="t" rtlCol="false" tIns="0" lIns="0" bIns="0" rIns="0">
            <a:spAutoFit/>
          </a:bodyPr>
          <a:lstStyle/>
          <a:p>
            <a:pPr algn="l">
              <a:lnSpc>
                <a:spcPts val="8640"/>
              </a:lnSpc>
            </a:pPr>
            <a:r>
              <a:rPr lang="en-US" sz="7200" b="true">
                <a:solidFill>
                  <a:srgbClr val="1B4A56"/>
                </a:solidFill>
                <a:latin typeface="Canva Sans Bold"/>
                <a:ea typeface="Canva Sans Bold"/>
                <a:cs typeface="Canva Sans Bold"/>
                <a:sym typeface="Canva Sans Bold"/>
              </a:rPr>
              <a:t>Exploratory Data Analysis</a:t>
            </a:r>
          </a:p>
        </p:txBody>
      </p:sp>
      <p:sp>
        <p:nvSpPr>
          <p:cNvPr name="TextBox 16" id="16"/>
          <p:cNvSpPr txBox="true"/>
          <p:nvPr/>
        </p:nvSpPr>
        <p:spPr>
          <a:xfrm rot="0">
            <a:off x="1028700" y="2492282"/>
            <a:ext cx="9044155" cy="4191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Bold"/>
                <a:ea typeface="HK Grotesk Pro Bold"/>
                <a:cs typeface="HK Grotesk Pro Bold"/>
                <a:sym typeface="HK Grotesk Pro Bold"/>
              </a:rPr>
              <a:t> Trends in the sales data for different months of the year </a:t>
            </a:r>
          </a:p>
        </p:txBody>
      </p:sp>
      <p:sp>
        <p:nvSpPr>
          <p:cNvPr name="TextBox 17" id="17"/>
          <p:cNvSpPr txBox="true"/>
          <p:nvPr/>
        </p:nvSpPr>
        <p:spPr>
          <a:xfrm rot="0">
            <a:off x="9268854" y="5143500"/>
            <a:ext cx="6907788" cy="1257300"/>
          </a:xfrm>
          <a:prstGeom prst="rect">
            <a:avLst/>
          </a:prstGeom>
        </p:spPr>
        <p:txBody>
          <a:bodyPr anchor="t" rtlCol="false" tIns="0" lIns="0" bIns="0" rIns="0">
            <a:spAutoFit/>
          </a:bodyPr>
          <a:lstStyle/>
          <a:p>
            <a:pPr algn="l">
              <a:lnSpc>
                <a:spcPts val="3359"/>
              </a:lnSpc>
            </a:pPr>
            <a:r>
              <a:rPr lang="en-US" sz="2799">
                <a:solidFill>
                  <a:srgbClr val="000000"/>
                </a:solidFill>
                <a:latin typeface="HK Grotesk Pro"/>
                <a:ea typeface="HK Grotesk Pro"/>
                <a:cs typeface="HK Grotesk Pro"/>
                <a:sym typeface="HK Grotesk Pro"/>
              </a:rPr>
              <a:t>Averagely sales are up and down every month with few spikes in February, May, October and December.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028700" y="3399621"/>
            <a:ext cx="7857900" cy="5858679"/>
          </a:xfrm>
          <a:custGeom>
            <a:avLst/>
            <a:gdLst/>
            <a:ahLst/>
            <a:cxnLst/>
            <a:rect r="r" b="b" t="t" l="l"/>
            <a:pathLst>
              <a:path h="5858679" w="7857900">
                <a:moveTo>
                  <a:pt x="0" y="0"/>
                </a:moveTo>
                <a:lnTo>
                  <a:pt x="7857900" y="0"/>
                </a:lnTo>
                <a:lnTo>
                  <a:pt x="7857900" y="5858679"/>
                </a:lnTo>
                <a:lnTo>
                  <a:pt x="0" y="5858679"/>
                </a:lnTo>
                <a:lnTo>
                  <a:pt x="0" y="0"/>
                </a:lnTo>
                <a:close/>
              </a:path>
            </a:pathLst>
          </a:custGeom>
          <a:blipFill>
            <a:blip r:embed="rId2"/>
            <a:stretch>
              <a:fillRect l="0" t="0" r="0" b="0"/>
            </a:stretch>
          </a:blipFill>
        </p:spPr>
      </p:sp>
      <p:sp>
        <p:nvSpPr>
          <p:cNvPr name="TextBox 15" id="15"/>
          <p:cNvSpPr txBox="true"/>
          <p:nvPr/>
        </p:nvSpPr>
        <p:spPr>
          <a:xfrm rot="0">
            <a:off x="1028700" y="1028700"/>
            <a:ext cx="13583362" cy="1095375"/>
          </a:xfrm>
          <a:prstGeom prst="rect">
            <a:avLst/>
          </a:prstGeom>
        </p:spPr>
        <p:txBody>
          <a:bodyPr anchor="t" rtlCol="false" tIns="0" lIns="0" bIns="0" rIns="0">
            <a:spAutoFit/>
          </a:bodyPr>
          <a:lstStyle/>
          <a:p>
            <a:pPr algn="l">
              <a:lnSpc>
                <a:spcPts val="8640"/>
              </a:lnSpc>
            </a:pPr>
            <a:r>
              <a:rPr lang="en-US" sz="7200" b="true">
                <a:solidFill>
                  <a:srgbClr val="1B4A56"/>
                </a:solidFill>
                <a:latin typeface="Canva Sans Bold"/>
                <a:ea typeface="Canva Sans Bold"/>
                <a:cs typeface="Canva Sans Bold"/>
                <a:sym typeface="Canva Sans Bold"/>
              </a:rPr>
              <a:t>Exploratory Data Analysis</a:t>
            </a:r>
          </a:p>
        </p:txBody>
      </p:sp>
      <p:sp>
        <p:nvSpPr>
          <p:cNvPr name="TextBox 16" id="16"/>
          <p:cNvSpPr txBox="true"/>
          <p:nvPr/>
        </p:nvSpPr>
        <p:spPr>
          <a:xfrm rot="0">
            <a:off x="1028700" y="2492282"/>
            <a:ext cx="10832202" cy="4191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Bold"/>
                <a:ea typeface="HK Grotesk Pro Bold"/>
                <a:cs typeface="HK Grotesk Pro Bold"/>
                <a:sym typeface="HK Grotesk Pro Bold"/>
              </a:rPr>
              <a:t>Sales distribution across different quarters averaged over the years</a:t>
            </a:r>
          </a:p>
        </p:txBody>
      </p:sp>
      <p:sp>
        <p:nvSpPr>
          <p:cNvPr name="TextBox 17" id="17"/>
          <p:cNvSpPr txBox="true"/>
          <p:nvPr/>
        </p:nvSpPr>
        <p:spPr>
          <a:xfrm rot="0">
            <a:off x="9361739" y="4655851"/>
            <a:ext cx="6907788" cy="2514600"/>
          </a:xfrm>
          <a:prstGeom prst="rect">
            <a:avLst/>
          </a:prstGeom>
        </p:spPr>
        <p:txBody>
          <a:bodyPr anchor="t" rtlCol="false" tIns="0" lIns="0" bIns="0" rIns="0">
            <a:spAutoFit/>
          </a:bodyPr>
          <a:lstStyle/>
          <a:p>
            <a:pPr algn="l">
              <a:lnSpc>
                <a:spcPts val="3359"/>
              </a:lnSpc>
            </a:pPr>
            <a:r>
              <a:rPr lang="en-US" sz="2799">
                <a:solidFill>
                  <a:srgbClr val="000000"/>
                </a:solidFill>
                <a:latin typeface="HK Grotesk Pro"/>
                <a:ea typeface="HK Grotesk Pro"/>
                <a:cs typeface="HK Grotesk Pro"/>
                <a:sym typeface="HK Grotesk Pro"/>
              </a:rPr>
              <a:t>On an average, quarter 3 was the lowest in terms of sales, quarter 4 and 1 being doing good followed by a dropping quarter 2.</a:t>
            </a:r>
          </a:p>
          <a:p>
            <a:pPr algn="l">
              <a:lnSpc>
                <a:spcPts val="3359"/>
              </a:lnSpc>
            </a:pPr>
          </a:p>
          <a:p>
            <a:pPr algn="l">
              <a:lnSpc>
                <a:spcPts val="3359"/>
              </a:lnSpc>
            </a:pPr>
            <a:r>
              <a:rPr lang="en-US" sz="2799" b="true">
                <a:solidFill>
                  <a:srgbClr val="000000"/>
                </a:solidFill>
                <a:latin typeface="HK Grotesk Pro Bold"/>
                <a:ea typeface="HK Grotesk Pro Bold"/>
                <a:cs typeface="HK Grotesk Pro Bold"/>
                <a:sym typeface="HK Grotesk Pro Bold"/>
              </a:rPr>
              <a:t>Overall, July, August and September are the worst performing months.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877" y="-230145"/>
            <a:ext cx="1028700" cy="1007978"/>
            <a:chOff x="0" y="0"/>
            <a:chExt cx="270933" cy="265476"/>
          </a:xfrm>
        </p:grpSpPr>
        <p:sp>
          <p:nvSpPr>
            <p:cNvPr name="Freeform 3" id="3"/>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4" id="4"/>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5" id="5"/>
          <p:cNvGrpSpPr/>
          <p:nvPr/>
        </p:nvGrpSpPr>
        <p:grpSpPr>
          <a:xfrm rot="0">
            <a:off x="558947" y="547688"/>
            <a:ext cx="469753" cy="460291"/>
            <a:chOff x="0" y="0"/>
            <a:chExt cx="270933" cy="265476"/>
          </a:xfrm>
        </p:grpSpPr>
        <p:sp>
          <p:nvSpPr>
            <p:cNvPr name="Freeform 6" id="6"/>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7" id="7"/>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17494177" y="-209424"/>
            <a:ext cx="1028700" cy="1007978"/>
            <a:chOff x="0" y="0"/>
            <a:chExt cx="270933" cy="265476"/>
          </a:xfrm>
        </p:grpSpPr>
        <p:sp>
          <p:nvSpPr>
            <p:cNvPr name="Freeform 9" id="9"/>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1B4A56"/>
            </a:solidFill>
          </p:spPr>
        </p:sp>
        <p:sp>
          <p:nvSpPr>
            <p:cNvPr name="TextBox 10" id="10"/>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17259300" y="568409"/>
            <a:ext cx="469753" cy="460291"/>
            <a:chOff x="0" y="0"/>
            <a:chExt cx="270933" cy="265476"/>
          </a:xfrm>
        </p:grpSpPr>
        <p:sp>
          <p:nvSpPr>
            <p:cNvPr name="Freeform 12" id="12"/>
            <p:cNvSpPr/>
            <p:nvPr/>
          </p:nvSpPr>
          <p:spPr>
            <a:xfrm flipH="false" flipV="false" rot="0">
              <a:off x="0" y="0"/>
              <a:ext cx="270933" cy="265476"/>
            </a:xfrm>
            <a:custGeom>
              <a:avLst/>
              <a:gdLst/>
              <a:ahLst/>
              <a:cxnLst/>
              <a:rect r="r" b="b" t="t" l="l"/>
              <a:pathLst>
                <a:path h="265476" w="270933">
                  <a:moveTo>
                    <a:pt x="0" y="0"/>
                  </a:moveTo>
                  <a:lnTo>
                    <a:pt x="270933" y="0"/>
                  </a:lnTo>
                  <a:lnTo>
                    <a:pt x="270933" y="265476"/>
                  </a:lnTo>
                  <a:lnTo>
                    <a:pt x="0" y="265476"/>
                  </a:lnTo>
                  <a:close/>
                </a:path>
              </a:pathLst>
            </a:custGeom>
            <a:solidFill>
              <a:srgbClr val="000000"/>
            </a:solidFill>
          </p:spPr>
        </p:sp>
        <p:sp>
          <p:nvSpPr>
            <p:cNvPr name="TextBox 13" id="13"/>
            <p:cNvSpPr txBox="true"/>
            <p:nvPr/>
          </p:nvSpPr>
          <p:spPr>
            <a:xfrm>
              <a:off x="0" y="9525"/>
              <a:ext cx="270933" cy="255951"/>
            </a:xfrm>
            <a:prstGeom prst="rect">
              <a:avLst/>
            </a:prstGeom>
          </p:spPr>
          <p:txBody>
            <a:bodyPr anchor="ctr" rtlCol="false" tIns="50800" lIns="50800" bIns="50800" rIns="50800"/>
            <a:lstStyle/>
            <a:p>
              <a:pPr algn="ctr">
                <a:lnSpc>
                  <a:spcPts val="2879"/>
                </a:lnSpc>
              </a:pPr>
            </a:p>
          </p:txBody>
        </p:sp>
      </p:grpSp>
      <p:sp>
        <p:nvSpPr>
          <p:cNvPr name="Freeform 14" id="14"/>
          <p:cNvSpPr/>
          <p:nvPr/>
        </p:nvSpPr>
        <p:spPr>
          <a:xfrm flipH="false" flipV="false" rot="0">
            <a:off x="1028700" y="3282857"/>
            <a:ext cx="10347648" cy="6335623"/>
          </a:xfrm>
          <a:custGeom>
            <a:avLst/>
            <a:gdLst/>
            <a:ahLst/>
            <a:cxnLst/>
            <a:rect r="r" b="b" t="t" l="l"/>
            <a:pathLst>
              <a:path h="6335623" w="10347648">
                <a:moveTo>
                  <a:pt x="0" y="0"/>
                </a:moveTo>
                <a:lnTo>
                  <a:pt x="10347648" y="0"/>
                </a:lnTo>
                <a:lnTo>
                  <a:pt x="10347648" y="6335623"/>
                </a:lnTo>
                <a:lnTo>
                  <a:pt x="0" y="6335623"/>
                </a:lnTo>
                <a:lnTo>
                  <a:pt x="0" y="0"/>
                </a:lnTo>
                <a:close/>
              </a:path>
            </a:pathLst>
          </a:custGeom>
          <a:blipFill>
            <a:blip r:embed="rId2"/>
            <a:stretch>
              <a:fillRect l="0" t="0" r="0" b="0"/>
            </a:stretch>
          </a:blipFill>
        </p:spPr>
      </p:sp>
      <p:sp>
        <p:nvSpPr>
          <p:cNvPr name="TextBox 15" id="15"/>
          <p:cNvSpPr txBox="true"/>
          <p:nvPr/>
        </p:nvSpPr>
        <p:spPr>
          <a:xfrm rot="0">
            <a:off x="1028700" y="1028700"/>
            <a:ext cx="13583362" cy="1095375"/>
          </a:xfrm>
          <a:prstGeom prst="rect">
            <a:avLst/>
          </a:prstGeom>
        </p:spPr>
        <p:txBody>
          <a:bodyPr anchor="t" rtlCol="false" tIns="0" lIns="0" bIns="0" rIns="0">
            <a:spAutoFit/>
          </a:bodyPr>
          <a:lstStyle/>
          <a:p>
            <a:pPr algn="l">
              <a:lnSpc>
                <a:spcPts val="8640"/>
              </a:lnSpc>
            </a:pPr>
            <a:r>
              <a:rPr lang="en-US" sz="7200" b="true">
                <a:solidFill>
                  <a:srgbClr val="1B4A56"/>
                </a:solidFill>
                <a:latin typeface="Canva Sans Bold"/>
                <a:ea typeface="Canva Sans Bold"/>
                <a:cs typeface="Canva Sans Bold"/>
                <a:sym typeface="Canva Sans Bold"/>
              </a:rPr>
              <a:t>Exploratory Data Analysis</a:t>
            </a:r>
          </a:p>
        </p:txBody>
      </p:sp>
      <p:sp>
        <p:nvSpPr>
          <p:cNvPr name="TextBox 16" id="16"/>
          <p:cNvSpPr txBox="true"/>
          <p:nvPr/>
        </p:nvSpPr>
        <p:spPr>
          <a:xfrm rot="0">
            <a:off x="1028700" y="2492282"/>
            <a:ext cx="10832202" cy="419100"/>
          </a:xfrm>
          <a:prstGeom prst="rect">
            <a:avLst/>
          </a:prstGeom>
        </p:spPr>
        <p:txBody>
          <a:bodyPr anchor="t" rtlCol="false" tIns="0" lIns="0" bIns="0" rIns="0">
            <a:spAutoFit/>
          </a:bodyPr>
          <a:lstStyle/>
          <a:p>
            <a:pPr algn="l">
              <a:lnSpc>
                <a:spcPts val="3359"/>
              </a:lnSpc>
            </a:pPr>
            <a:r>
              <a:rPr lang="en-US" sz="2799" b="true">
                <a:solidFill>
                  <a:srgbClr val="000000"/>
                </a:solidFill>
                <a:latin typeface="HK Grotesk Pro Bold"/>
                <a:ea typeface="HK Grotesk Pro Bold"/>
                <a:cs typeface="HK Grotesk Pro Bold"/>
                <a:sym typeface="HK Grotesk Pro Bold"/>
              </a:rPr>
              <a:t> Performances of the different restaurants: Over week</a:t>
            </a:r>
          </a:p>
        </p:txBody>
      </p:sp>
      <p:sp>
        <p:nvSpPr>
          <p:cNvPr name="TextBox 17" id="17"/>
          <p:cNvSpPr txBox="true"/>
          <p:nvPr/>
        </p:nvSpPr>
        <p:spPr>
          <a:xfrm rot="0">
            <a:off x="10911920" y="3282857"/>
            <a:ext cx="6347380" cy="586740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Sales have increased sharply on tuesday for Corner Cafe and Sweet Shack whereas it declined heavily for Fou Cher and Surfs Up.</a:t>
            </a:r>
          </a:p>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Similarly, on wedenesdays, the sales shoot up for Beachfront Bar, Fou Cher, whereas declined for Corner Cafe and Sweet Shack.</a:t>
            </a:r>
          </a:p>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Thursday, Friday and Saturday were reasonably consistent for Fou Cher, whereas sales for Surfs Up and Corner cafe shooted high on friday.</a:t>
            </a:r>
          </a:p>
          <a:p>
            <a:pPr algn="l" marL="604519" indent="-302260" lvl="1">
              <a:lnSpc>
                <a:spcPts val="3359"/>
              </a:lnSpc>
              <a:buFont typeface="Arial"/>
              <a:buChar char="•"/>
            </a:pPr>
            <a:r>
              <a:rPr lang="en-US" sz="2799">
                <a:solidFill>
                  <a:srgbClr val="000000"/>
                </a:solidFill>
                <a:latin typeface="HK Grotesk Pro"/>
                <a:ea typeface="HK Grotesk Pro"/>
                <a:cs typeface="HK Grotesk Pro"/>
                <a:sym typeface="HK Grotesk Pro"/>
              </a:rPr>
              <a:t>On weekend, it dipped for all except for sweet shack.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DAGQhgVSEl4</dc:identifier>
  <dcterms:modified xsi:type="dcterms:W3CDTF">2011-08-01T06:04:30Z</dcterms:modified>
  <cp:revision>1</cp:revision>
  <dc:title>AIML Capstone</dc:title>
</cp:coreProperties>
</file>